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1" r:id="rId7"/>
    <p:sldId id="263" r:id="rId8"/>
    <p:sldId id="260" r:id="rId9"/>
    <p:sldId id="267" r:id="rId10"/>
    <p:sldId id="268" r:id="rId11"/>
    <p:sldId id="264" r:id="rId12"/>
    <p:sldId id="265" r:id="rId13"/>
    <p:sldId id="266"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2" autoAdjust="0"/>
    <p:restoredTop sz="94660"/>
  </p:normalViewPr>
  <p:slideViewPr>
    <p:cSldViewPr>
      <p:cViewPr>
        <p:scale>
          <a:sx n="49" d="100"/>
          <a:sy n="49" d="100"/>
        </p:scale>
        <p:origin x="-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BC63942-EB05-4E81-B84B-051E832C689A}" type="datetimeFigureOut">
              <a:rPr kumimoji="1" lang="ja-JP" altLang="en-US" smtClean="0"/>
              <a:t>2012/9/20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D9EE7F-77E1-46F7-89A3-08393A99510E}" type="slidenum">
              <a:rPr kumimoji="1" lang="ja-JP" altLang="en-US" smtClean="0"/>
              <a:t>‹#›</a:t>
            </a:fld>
            <a:endParaRPr kumimoji="1" lang="ja-JP" altLang="en-US"/>
          </a:p>
        </p:txBody>
      </p:sp>
    </p:spTree>
    <p:extLst>
      <p:ext uri="{BB962C8B-B14F-4D97-AF65-F5344CB8AC3E}">
        <p14:creationId xmlns:p14="http://schemas.microsoft.com/office/powerpoint/2010/main" val="1449103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BC63942-EB05-4E81-B84B-051E832C689A}" type="datetimeFigureOut">
              <a:rPr kumimoji="1" lang="ja-JP" altLang="en-US" smtClean="0"/>
              <a:t>2012/9/20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D9EE7F-77E1-46F7-89A3-08393A99510E}" type="slidenum">
              <a:rPr kumimoji="1" lang="ja-JP" altLang="en-US" smtClean="0"/>
              <a:t>‹#›</a:t>
            </a:fld>
            <a:endParaRPr kumimoji="1" lang="ja-JP" altLang="en-US"/>
          </a:p>
        </p:txBody>
      </p:sp>
    </p:spTree>
    <p:extLst>
      <p:ext uri="{BB962C8B-B14F-4D97-AF65-F5344CB8AC3E}">
        <p14:creationId xmlns:p14="http://schemas.microsoft.com/office/powerpoint/2010/main" val="3838097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BC63942-EB05-4E81-B84B-051E832C689A}" type="datetimeFigureOut">
              <a:rPr kumimoji="1" lang="ja-JP" altLang="en-US" smtClean="0"/>
              <a:t>2012/9/20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D9EE7F-77E1-46F7-89A3-08393A99510E}" type="slidenum">
              <a:rPr kumimoji="1" lang="ja-JP" altLang="en-US" smtClean="0"/>
              <a:t>‹#›</a:t>
            </a:fld>
            <a:endParaRPr kumimoji="1" lang="ja-JP" altLang="en-US"/>
          </a:p>
        </p:txBody>
      </p:sp>
    </p:spTree>
    <p:extLst>
      <p:ext uri="{BB962C8B-B14F-4D97-AF65-F5344CB8AC3E}">
        <p14:creationId xmlns:p14="http://schemas.microsoft.com/office/powerpoint/2010/main" val="297161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BC63942-EB05-4E81-B84B-051E832C689A}" type="datetimeFigureOut">
              <a:rPr kumimoji="1" lang="ja-JP" altLang="en-US" smtClean="0"/>
              <a:t>2012/9/20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D9EE7F-77E1-46F7-89A3-08393A99510E}" type="slidenum">
              <a:rPr kumimoji="1" lang="ja-JP" altLang="en-US" smtClean="0"/>
              <a:t>‹#›</a:t>
            </a:fld>
            <a:endParaRPr kumimoji="1" lang="ja-JP" altLang="en-US"/>
          </a:p>
        </p:txBody>
      </p:sp>
    </p:spTree>
    <p:extLst>
      <p:ext uri="{BB962C8B-B14F-4D97-AF65-F5344CB8AC3E}">
        <p14:creationId xmlns:p14="http://schemas.microsoft.com/office/powerpoint/2010/main" val="750207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BC63942-EB05-4E81-B84B-051E832C689A}" type="datetimeFigureOut">
              <a:rPr kumimoji="1" lang="ja-JP" altLang="en-US" smtClean="0"/>
              <a:t>2012/9/20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D9EE7F-77E1-46F7-89A3-08393A99510E}" type="slidenum">
              <a:rPr kumimoji="1" lang="ja-JP" altLang="en-US" smtClean="0"/>
              <a:t>‹#›</a:t>
            </a:fld>
            <a:endParaRPr kumimoji="1" lang="ja-JP" altLang="en-US"/>
          </a:p>
        </p:txBody>
      </p:sp>
    </p:spTree>
    <p:extLst>
      <p:ext uri="{BB962C8B-B14F-4D97-AF65-F5344CB8AC3E}">
        <p14:creationId xmlns:p14="http://schemas.microsoft.com/office/powerpoint/2010/main" val="3607024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BC63942-EB05-4E81-B84B-051E832C689A}" type="datetimeFigureOut">
              <a:rPr kumimoji="1" lang="ja-JP" altLang="en-US" smtClean="0"/>
              <a:t>2012/9/20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D9EE7F-77E1-46F7-89A3-08393A99510E}" type="slidenum">
              <a:rPr kumimoji="1" lang="ja-JP" altLang="en-US" smtClean="0"/>
              <a:t>‹#›</a:t>
            </a:fld>
            <a:endParaRPr kumimoji="1" lang="ja-JP" altLang="en-US"/>
          </a:p>
        </p:txBody>
      </p:sp>
    </p:spTree>
    <p:extLst>
      <p:ext uri="{BB962C8B-B14F-4D97-AF65-F5344CB8AC3E}">
        <p14:creationId xmlns:p14="http://schemas.microsoft.com/office/powerpoint/2010/main" val="1047450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BC63942-EB05-4E81-B84B-051E832C689A}" type="datetimeFigureOut">
              <a:rPr kumimoji="1" lang="ja-JP" altLang="en-US" smtClean="0"/>
              <a:t>2012/9/20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9D9EE7F-77E1-46F7-89A3-08393A99510E}" type="slidenum">
              <a:rPr kumimoji="1" lang="ja-JP" altLang="en-US" smtClean="0"/>
              <a:t>‹#›</a:t>
            </a:fld>
            <a:endParaRPr kumimoji="1" lang="ja-JP" altLang="en-US"/>
          </a:p>
        </p:txBody>
      </p:sp>
    </p:spTree>
    <p:extLst>
      <p:ext uri="{BB962C8B-B14F-4D97-AF65-F5344CB8AC3E}">
        <p14:creationId xmlns:p14="http://schemas.microsoft.com/office/powerpoint/2010/main" val="2871276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BC63942-EB05-4E81-B84B-051E832C689A}" type="datetimeFigureOut">
              <a:rPr kumimoji="1" lang="ja-JP" altLang="en-US" smtClean="0"/>
              <a:t>2012/9/20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D9EE7F-77E1-46F7-89A3-08393A99510E}" type="slidenum">
              <a:rPr kumimoji="1" lang="ja-JP" altLang="en-US" smtClean="0"/>
              <a:t>‹#›</a:t>
            </a:fld>
            <a:endParaRPr kumimoji="1" lang="ja-JP" altLang="en-US"/>
          </a:p>
        </p:txBody>
      </p:sp>
    </p:spTree>
    <p:extLst>
      <p:ext uri="{BB962C8B-B14F-4D97-AF65-F5344CB8AC3E}">
        <p14:creationId xmlns:p14="http://schemas.microsoft.com/office/powerpoint/2010/main" val="324154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BC63942-EB05-4E81-B84B-051E832C689A}" type="datetimeFigureOut">
              <a:rPr kumimoji="1" lang="ja-JP" altLang="en-US" smtClean="0"/>
              <a:t>2012/9/20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9D9EE7F-77E1-46F7-89A3-08393A99510E}" type="slidenum">
              <a:rPr kumimoji="1" lang="ja-JP" altLang="en-US" smtClean="0"/>
              <a:t>‹#›</a:t>
            </a:fld>
            <a:endParaRPr kumimoji="1" lang="ja-JP" altLang="en-US"/>
          </a:p>
        </p:txBody>
      </p:sp>
    </p:spTree>
    <p:extLst>
      <p:ext uri="{BB962C8B-B14F-4D97-AF65-F5344CB8AC3E}">
        <p14:creationId xmlns:p14="http://schemas.microsoft.com/office/powerpoint/2010/main" val="3220616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BC63942-EB05-4E81-B84B-051E832C689A}" type="datetimeFigureOut">
              <a:rPr kumimoji="1" lang="ja-JP" altLang="en-US" smtClean="0"/>
              <a:t>2012/9/20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D9EE7F-77E1-46F7-89A3-08393A99510E}" type="slidenum">
              <a:rPr kumimoji="1" lang="ja-JP" altLang="en-US" smtClean="0"/>
              <a:t>‹#›</a:t>
            </a:fld>
            <a:endParaRPr kumimoji="1" lang="ja-JP" altLang="en-US"/>
          </a:p>
        </p:txBody>
      </p:sp>
    </p:spTree>
    <p:extLst>
      <p:ext uri="{BB962C8B-B14F-4D97-AF65-F5344CB8AC3E}">
        <p14:creationId xmlns:p14="http://schemas.microsoft.com/office/powerpoint/2010/main" val="1711951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BC63942-EB05-4E81-B84B-051E832C689A}" type="datetimeFigureOut">
              <a:rPr kumimoji="1" lang="ja-JP" altLang="en-US" smtClean="0"/>
              <a:t>2012/9/20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D9EE7F-77E1-46F7-89A3-08393A99510E}" type="slidenum">
              <a:rPr kumimoji="1" lang="ja-JP" altLang="en-US" smtClean="0"/>
              <a:t>‹#›</a:t>
            </a:fld>
            <a:endParaRPr kumimoji="1" lang="ja-JP" altLang="en-US"/>
          </a:p>
        </p:txBody>
      </p:sp>
    </p:spTree>
    <p:extLst>
      <p:ext uri="{BB962C8B-B14F-4D97-AF65-F5344CB8AC3E}">
        <p14:creationId xmlns:p14="http://schemas.microsoft.com/office/powerpoint/2010/main" val="3882893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C63942-EB05-4E81-B84B-051E832C689A}" type="datetimeFigureOut">
              <a:rPr kumimoji="1" lang="ja-JP" altLang="en-US" smtClean="0"/>
              <a:t>2012/9/20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D9EE7F-77E1-46F7-89A3-08393A99510E}" type="slidenum">
              <a:rPr kumimoji="1" lang="ja-JP" altLang="en-US" smtClean="0"/>
              <a:t>‹#›</a:t>
            </a:fld>
            <a:endParaRPr kumimoji="1" lang="ja-JP" altLang="en-US"/>
          </a:p>
        </p:txBody>
      </p:sp>
    </p:spTree>
    <p:extLst>
      <p:ext uri="{BB962C8B-B14F-4D97-AF65-F5344CB8AC3E}">
        <p14:creationId xmlns:p14="http://schemas.microsoft.com/office/powerpoint/2010/main" val="3178080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1268760"/>
            <a:ext cx="7772400" cy="1470025"/>
          </a:xfrm>
        </p:spPr>
        <p:txBody>
          <a:bodyPr/>
          <a:lstStyle/>
          <a:p>
            <a:r>
              <a:rPr kumimoji="1" lang="ja-JP" altLang="en-US" dirty="0" smtClean="0"/>
              <a:t>あなたにわかってもらいたい</a:t>
            </a:r>
            <a:r>
              <a:rPr kumimoji="1" lang="en-US" altLang="ja-JP" dirty="0" smtClean="0"/>
              <a:t>(</a:t>
            </a:r>
            <a:r>
              <a:rPr kumimoji="1" lang="ja-JP" altLang="en-US" smtClean="0"/>
              <a:t>４</a:t>
            </a:r>
            <a:r>
              <a:rPr kumimoji="1" lang="en-US" altLang="ja-JP" smtClean="0"/>
              <a:t>)</a:t>
            </a:r>
            <a:endParaRPr kumimoji="1" lang="ja-JP" altLang="en-US" dirty="0"/>
          </a:p>
        </p:txBody>
      </p:sp>
      <p:sp>
        <p:nvSpPr>
          <p:cNvPr id="3" name="サブタイトル 2"/>
          <p:cNvSpPr>
            <a:spLocks noGrp="1"/>
          </p:cNvSpPr>
          <p:nvPr>
            <p:ph type="subTitle" idx="1"/>
          </p:nvPr>
        </p:nvSpPr>
        <p:spPr>
          <a:xfrm>
            <a:off x="1299592" y="3212976"/>
            <a:ext cx="6800800" cy="1656184"/>
          </a:xfrm>
        </p:spPr>
        <p:txBody>
          <a:bodyPr>
            <a:normAutofit/>
          </a:bodyPr>
          <a:lstStyle/>
          <a:p>
            <a:r>
              <a:rPr kumimoji="1" lang="ja-JP" altLang="en-US" sz="3600" b="1" dirty="0" smtClean="0">
                <a:solidFill>
                  <a:schemeClr val="tx1"/>
                </a:solidFill>
              </a:rPr>
              <a:t>自然放射能と人工放射能の違い</a:t>
            </a:r>
            <a:endParaRPr kumimoji="1" lang="en-US" altLang="ja-JP" sz="3600" b="1" dirty="0" smtClean="0">
              <a:solidFill>
                <a:schemeClr val="tx1"/>
              </a:solidFill>
            </a:endParaRPr>
          </a:p>
          <a:p>
            <a:r>
              <a:rPr lang="ja-JP" altLang="en-US" sz="3600" b="1" dirty="0">
                <a:solidFill>
                  <a:schemeClr val="tx1"/>
                </a:solidFill>
              </a:rPr>
              <a:t>内部被曝</a:t>
            </a:r>
            <a:r>
              <a:rPr lang="ja-JP" altLang="en-US" sz="3600" b="1" dirty="0" smtClean="0">
                <a:solidFill>
                  <a:schemeClr val="tx1"/>
                </a:solidFill>
              </a:rPr>
              <a:t>と</a:t>
            </a:r>
            <a:r>
              <a:rPr lang="ja-JP" altLang="en-US" sz="3600" b="1" dirty="0">
                <a:solidFill>
                  <a:schemeClr val="tx1"/>
                </a:solidFill>
              </a:rPr>
              <a:t>外部被曝</a:t>
            </a:r>
            <a:r>
              <a:rPr lang="ja-JP" altLang="en-US" sz="3600" b="1" dirty="0" smtClean="0">
                <a:solidFill>
                  <a:schemeClr val="tx1"/>
                </a:solidFill>
              </a:rPr>
              <a:t>の</a:t>
            </a:r>
            <a:r>
              <a:rPr lang="ja-JP" altLang="en-US" sz="3600" b="1" dirty="0">
                <a:solidFill>
                  <a:schemeClr val="tx1"/>
                </a:solidFill>
              </a:rPr>
              <a:t>違い</a:t>
            </a:r>
            <a:endParaRPr kumimoji="1" lang="ja-JP" altLang="en-US" sz="3600" b="1" dirty="0">
              <a:solidFill>
                <a:schemeClr val="tx1"/>
              </a:solidFill>
            </a:endParaRPr>
          </a:p>
        </p:txBody>
      </p:sp>
    </p:spTree>
    <p:extLst>
      <p:ext uri="{BB962C8B-B14F-4D97-AF65-F5344CB8AC3E}">
        <p14:creationId xmlns:p14="http://schemas.microsoft.com/office/powerpoint/2010/main" val="3154315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ICRP111</a:t>
            </a:r>
            <a:r>
              <a:rPr kumimoji="1" lang="ja-JP" altLang="en-US" dirty="0" smtClean="0"/>
              <a:t>の図の意味</a:t>
            </a:r>
            <a:endParaRPr kumimoji="1" lang="ja-JP" altLang="en-US" dirty="0"/>
          </a:p>
        </p:txBody>
      </p:sp>
      <p:sp>
        <p:nvSpPr>
          <p:cNvPr id="3" name="コンテンツ プレースホルダー 2"/>
          <p:cNvSpPr>
            <a:spLocks noGrp="1"/>
          </p:cNvSpPr>
          <p:nvPr>
            <p:ph idx="1"/>
          </p:nvPr>
        </p:nvSpPr>
        <p:spPr>
          <a:xfrm>
            <a:off x="457200" y="1600200"/>
            <a:ext cx="8229600" cy="5069160"/>
          </a:xfrm>
        </p:spPr>
        <p:txBody>
          <a:bodyPr>
            <a:normAutofit fontScale="92500" lnSpcReduction="20000"/>
          </a:bodyPr>
          <a:lstStyle/>
          <a:p>
            <a:r>
              <a:rPr kumimoji="1" lang="ja-JP" altLang="en-US" dirty="0" smtClean="0"/>
              <a:t>放射能の継続的摂取は、摂取量に応じて、蓄積する。</a:t>
            </a:r>
            <a:endParaRPr kumimoji="1" lang="en-US" altLang="ja-JP" dirty="0" smtClean="0"/>
          </a:p>
          <a:p>
            <a:r>
              <a:rPr lang="ja-JP" altLang="en-US" dirty="0"/>
              <a:t>一時的</a:t>
            </a:r>
            <a:r>
              <a:rPr lang="ja-JP" altLang="en-US" dirty="0" smtClean="0"/>
              <a:t>に</a:t>
            </a:r>
            <a:r>
              <a:rPr lang="ja-JP" altLang="en-US" dirty="0"/>
              <a:t>多量</a:t>
            </a:r>
            <a:r>
              <a:rPr lang="ja-JP" altLang="en-US" dirty="0" smtClean="0"/>
              <a:t>に</a:t>
            </a:r>
            <a:r>
              <a:rPr lang="ja-JP" altLang="en-US" dirty="0"/>
              <a:t>摂った場合</a:t>
            </a:r>
            <a:r>
              <a:rPr lang="ja-JP" altLang="en-US" dirty="0" smtClean="0"/>
              <a:t>は、代謝により排泄されるので、</a:t>
            </a:r>
            <a:r>
              <a:rPr lang="en-US" altLang="ja-JP" dirty="0" smtClean="0"/>
              <a:t>1000</a:t>
            </a:r>
            <a:r>
              <a:rPr lang="ja-JP" altLang="en-US" dirty="0" smtClean="0"/>
              <a:t>ベクレル</a:t>
            </a:r>
            <a:r>
              <a:rPr lang="en-US" altLang="ja-JP" dirty="0" smtClean="0"/>
              <a:t>1</a:t>
            </a:r>
            <a:r>
              <a:rPr lang="ja-JP" altLang="en-US" dirty="0" smtClean="0"/>
              <a:t>回でも</a:t>
            </a:r>
            <a:r>
              <a:rPr lang="en-US" altLang="ja-JP" dirty="0" smtClean="0"/>
              <a:t>800</a:t>
            </a:r>
            <a:r>
              <a:rPr lang="ja-JP" altLang="en-US" dirty="0" smtClean="0"/>
              <a:t>日後には、残らない。</a:t>
            </a:r>
            <a:endParaRPr lang="en-US" altLang="ja-JP" dirty="0" smtClean="0"/>
          </a:p>
          <a:p>
            <a:r>
              <a:rPr kumimoji="1" lang="en-US" altLang="ja-JP" dirty="0"/>
              <a:t>10</a:t>
            </a:r>
            <a:r>
              <a:rPr kumimoji="1" lang="ja-JP" altLang="en-US" dirty="0" smtClean="0"/>
              <a:t>ベクレルを毎日摂取した場合は、</a:t>
            </a:r>
            <a:r>
              <a:rPr kumimoji="1" lang="en-US" altLang="ja-JP" dirty="0" smtClean="0"/>
              <a:t>1000</a:t>
            </a:r>
            <a:r>
              <a:rPr kumimoji="1" lang="ja-JP" altLang="en-US" dirty="0" smtClean="0"/>
              <a:t>日で</a:t>
            </a:r>
            <a:r>
              <a:rPr kumimoji="1" lang="en-US" altLang="ja-JP" dirty="0" smtClean="0"/>
              <a:t>1400</a:t>
            </a:r>
            <a:r>
              <a:rPr kumimoji="1" lang="ja-JP" altLang="en-US" dirty="0" smtClean="0"/>
              <a:t>ベクレル以上体内に蓄積する。</a:t>
            </a:r>
            <a:endParaRPr kumimoji="1" lang="en-US" altLang="ja-JP" dirty="0" smtClean="0"/>
          </a:p>
          <a:p>
            <a:endParaRPr kumimoji="1" lang="en-US" altLang="ja-JP" dirty="0" smtClean="0"/>
          </a:p>
          <a:p>
            <a:r>
              <a:rPr lang="ja-JP" altLang="en-US" dirty="0"/>
              <a:t>現在</a:t>
            </a:r>
            <a:r>
              <a:rPr lang="ja-JP" altLang="en-US" dirty="0" smtClean="0"/>
              <a:t>の</a:t>
            </a:r>
            <a:r>
              <a:rPr lang="ja-JP" altLang="en-US" dirty="0"/>
              <a:t>日本</a:t>
            </a:r>
            <a:r>
              <a:rPr lang="ja-JP" altLang="en-US" dirty="0" smtClean="0"/>
              <a:t>の</a:t>
            </a:r>
            <a:r>
              <a:rPr lang="ja-JP" altLang="en-US" dirty="0"/>
              <a:t>食品</a:t>
            </a:r>
            <a:r>
              <a:rPr lang="ja-JP" altLang="en-US" dirty="0" smtClean="0"/>
              <a:t>の</a:t>
            </a:r>
            <a:r>
              <a:rPr lang="ja-JP" altLang="en-US" dirty="0"/>
              <a:t>基準値</a:t>
            </a:r>
            <a:r>
              <a:rPr lang="ja-JP" altLang="en-US" dirty="0" smtClean="0"/>
              <a:t>は</a:t>
            </a:r>
            <a:endParaRPr lang="en-US" altLang="ja-JP" dirty="0" smtClean="0"/>
          </a:p>
          <a:p>
            <a:pPr marL="0" indent="0">
              <a:buNone/>
            </a:pPr>
            <a:r>
              <a:rPr kumimoji="1" lang="ja-JP" altLang="en-US" dirty="0"/>
              <a:t>　</a:t>
            </a:r>
            <a:r>
              <a:rPr kumimoji="1" lang="ja-JP" altLang="en-US" dirty="0" smtClean="0"/>
              <a:t>　一般食品</a:t>
            </a:r>
            <a:r>
              <a:rPr kumimoji="1" lang="en-US" altLang="ja-JP" dirty="0" smtClean="0"/>
              <a:t>1k</a:t>
            </a:r>
            <a:r>
              <a:rPr kumimoji="1" lang="ja-JP" altLang="en-US" dirty="0" smtClean="0"/>
              <a:t>当り</a:t>
            </a:r>
            <a:r>
              <a:rPr kumimoji="1" lang="en-US" altLang="ja-JP" dirty="0" smtClean="0"/>
              <a:t>100</a:t>
            </a:r>
            <a:r>
              <a:rPr kumimoji="1" lang="ja-JP" altLang="en-US" dirty="0" smtClean="0"/>
              <a:t>ベクレル、牛乳、乳児用品</a:t>
            </a:r>
            <a:r>
              <a:rPr kumimoji="1" lang="en-US" altLang="ja-JP" dirty="0" smtClean="0"/>
              <a:t>50</a:t>
            </a:r>
            <a:r>
              <a:rPr kumimoji="1" lang="ja-JP" altLang="en-US" dirty="0" smtClean="0"/>
              <a:t>ベクレル、水</a:t>
            </a:r>
            <a:r>
              <a:rPr kumimoji="1" lang="en-US" altLang="ja-JP" dirty="0" smtClean="0"/>
              <a:t>10</a:t>
            </a:r>
            <a:r>
              <a:rPr kumimoji="1" lang="ja-JP" altLang="en-US" dirty="0" smtClean="0"/>
              <a:t>ベクレルです。</a:t>
            </a:r>
            <a:endParaRPr kumimoji="1" lang="ja-JP" altLang="en-US" dirty="0"/>
          </a:p>
        </p:txBody>
      </p:sp>
    </p:spTree>
    <p:extLst>
      <p:ext uri="{BB962C8B-B14F-4D97-AF65-F5344CB8AC3E}">
        <p14:creationId xmlns:p14="http://schemas.microsoft.com/office/powerpoint/2010/main" val="236971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lstStyle/>
          <a:p>
            <a:r>
              <a:rPr kumimoji="1" lang="ja-JP" altLang="en-US" dirty="0" smtClean="0"/>
              <a:t>内部被曝の怖さ</a:t>
            </a:r>
            <a:endParaRPr kumimoji="1" lang="ja-JP" altLang="en-US" dirty="0"/>
          </a:p>
        </p:txBody>
      </p:sp>
      <p:sp>
        <p:nvSpPr>
          <p:cNvPr id="3" name="コンテンツ プレースホルダー 2"/>
          <p:cNvSpPr>
            <a:spLocks noGrp="1"/>
          </p:cNvSpPr>
          <p:nvPr>
            <p:ph idx="1"/>
          </p:nvPr>
        </p:nvSpPr>
        <p:spPr>
          <a:xfrm>
            <a:off x="467544" y="1268760"/>
            <a:ext cx="8507288" cy="4133055"/>
          </a:xfrm>
        </p:spPr>
        <p:txBody>
          <a:bodyPr>
            <a:noAutofit/>
          </a:bodyPr>
          <a:lstStyle/>
          <a:p>
            <a:r>
              <a:rPr kumimoji="1" lang="ja-JP" altLang="en-US" sz="2800" dirty="0" smtClean="0"/>
              <a:t>セシウム</a:t>
            </a:r>
            <a:r>
              <a:rPr kumimoji="1" lang="en-US" altLang="ja-JP" sz="2800" dirty="0" smtClean="0"/>
              <a:t>137</a:t>
            </a:r>
            <a:r>
              <a:rPr kumimoji="1" lang="ja-JP" altLang="en-US" sz="2800" dirty="0" smtClean="0"/>
              <a:t>：</a:t>
            </a:r>
            <a:r>
              <a:rPr kumimoji="1" lang="en-US" altLang="ja-JP" sz="2800" dirty="0" smtClean="0"/>
              <a:t>β</a:t>
            </a:r>
            <a:r>
              <a:rPr kumimoji="1" lang="ja-JP" altLang="en-US" sz="2800" dirty="0" smtClean="0"/>
              <a:t>線と</a:t>
            </a:r>
            <a:r>
              <a:rPr kumimoji="1" lang="en-US" altLang="ja-JP" sz="2800" dirty="0" smtClean="0"/>
              <a:t>γ</a:t>
            </a:r>
            <a:r>
              <a:rPr kumimoji="1" lang="ja-JP" altLang="en-US" sz="2800" dirty="0" smtClean="0"/>
              <a:t>線</a:t>
            </a:r>
            <a:endParaRPr kumimoji="1" lang="en-US" altLang="ja-JP" sz="2800" dirty="0" smtClean="0"/>
          </a:p>
          <a:p>
            <a:pPr marL="0" indent="0">
              <a:buNone/>
            </a:pPr>
            <a:r>
              <a:rPr lang="ja-JP" altLang="en-US" sz="2800" dirty="0"/>
              <a:t>　</a:t>
            </a:r>
            <a:r>
              <a:rPr lang="ja-JP" altLang="en-US" sz="2800" dirty="0" smtClean="0"/>
              <a:t>　量が最も多く、半減期</a:t>
            </a:r>
            <a:r>
              <a:rPr lang="en-US" altLang="ja-JP" sz="2800" dirty="0" smtClean="0"/>
              <a:t>30</a:t>
            </a:r>
            <a:r>
              <a:rPr lang="ja-JP" altLang="en-US" sz="2800" dirty="0" smtClean="0"/>
              <a:t>年で、</a:t>
            </a:r>
            <a:r>
              <a:rPr lang="en-US" altLang="ja-JP" sz="2800" dirty="0" smtClean="0"/>
              <a:t>90</a:t>
            </a:r>
            <a:r>
              <a:rPr lang="ja-JP" altLang="en-US" sz="2800" dirty="0" smtClean="0"/>
              <a:t>年後に</a:t>
            </a:r>
            <a:r>
              <a:rPr lang="en-US" altLang="ja-JP" sz="2800" dirty="0" smtClean="0"/>
              <a:t>1/8</a:t>
            </a:r>
          </a:p>
          <a:p>
            <a:pPr marL="0" indent="0">
              <a:buNone/>
            </a:pPr>
            <a:r>
              <a:rPr lang="ja-JP" altLang="en-US" sz="2800" dirty="0"/>
              <a:t>　</a:t>
            </a:r>
            <a:r>
              <a:rPr lang="ja-JP" altLang="en-US" sz="2800" dirty="0" smtClean="0"/>
              <a:t>　腎臓、心臓に多く蓄積－心不全等</a:t>
            </a:r>
            <a:endParaRPr lang="en-US" altLang="ja-JP" sz="2800" dirty="0" smtClean="0"/>
          </a:p>
          <a:p>
            <a:pPr marL="0" indent="0">
              <a:buNone/>
            </a:pPr>
            <a:r>
              <a:rPr kumimoji="1" lang="ja-JP" altLang="en-US" sz="2800" dirty="0" smtClean="0"/>
              <a:t>・ストロンチウム</a:t>
            </a:r>
            <a:r>
              <a:rPr kumimoji="1" lang="en-US" altLang="ja-JP" sz="2800" dirty="0" smtClean="0"/>
              <a:t>90</a:t>
            </a:r>
            <a:r>
              <a:rPr kumimoji="1" lang="ja-JP" altLang="en-US" sz="2800" dirty="0" smtClean="0"/>
              <a:t>：</a:t>
            </a:r>
            <a:r>
              <a:rPr kumimoji="1" lang="en-US" altLang="ja-JP" sz="2800" dirty="0" smtClean="0"/>
              <a:t>β</a:t>
            </a:r>
            <a:r>
              <a:rPr kumimoji="1" lang="ja-JP" altLang="en-US" sz="2800" dirty="0" smtClean="0"/>
              <a:t>線</a:t>
            </a:r>
            <a:endParaRPr kumimoji="1" lang="en-US" altLang="ja-JP" sz="2800" dirty="0" smtClean="0"/>
          </a:p>
          <a:p>
            <a:pPr marL="0" indent="0">
              <a:buNone/>
            </a:pPr>
            <a:r>
              <a:rPr lang="ja-JP" altLang="en-US" sz="2800" dirty="0"/>
              <a:t>　</a:t>
            </a:r>
            <a:r>
              <a:rPr lang="ja-JP" altLang="en-US" sz="2800" dirty="0" smtClean="0"/>
              <a:t>　カルシウムと似ているので、骨に付き半減期約</a:t>
            </a:r>
            <a:r>
              <a:rPr lang="en-US" altLang="ja-JP" sz="2800" dirty="0" smtClean="0"/>
              <a:t>30</a:t>
            </a:r>
            <a:r>
              <a:rPr lang="ja-JP" altLang="en-US" sz="2800" dirty="0" smtClean="0"/>
              <a:t>年</a:t>
            </a:r>
            <a:endParaRPr lang="en-US" altLang="ja-JP" sz="2800" dirty="0" smtClean="0"/>
          </a:p>
          <a:p>
            <a:pPr marL="0" indent="0">
              <a:buNone/>
            </a:pPr>
            <a:r>
              <a:rPr lang="ja-JP" altLang="en-US" sz="2800" dirty="0"/>
              <a:t>　</a:t>
            </a:r>
            <a:r>
              <a:rPr lang="ja-JP" altLang="en-US" sz="2800" dirty="0" smtClean="0"/>
              <a:t>　骨髄にベーター線照射－白血病等</a:t>
            </a:r>
            <a:endParaRPr lang="en-US" altLang="ja-JP" sz="2800" dirty="0" smtClean="0"/>
          </a:p>
          <a:p>
            <a:pPr marL="0" indent="0">
              <a:buNone/>
            </a:pPr>
            <a:r>
              <a:rPr kumimoji="1" lang="ja-JP" altLang="en-US" sz="2800" dirty="0" smtClean="0"/>
              <a:t>・プルトニウム：</a:t>
            </a:r>
            <a:r>
              <a:rPr kumimoji="1" lang="en-US" altLang="ja-JP" sz="2800" dirty="0" smtClean="0"/>
              <a:t>α</a:t>
            </a:r>
            <a:r>
              <a:rPr kumimoji="1" lang="ja-JP" altLang="en-US" sz="2800" dirty="0" smtClean="0"/>
              <a:t>線</a:t>
            </a:r>
            <a:endParaRPr kumimoji="1" lang="en-US" altLang="ja-JP" sz="2800" dirty="0" smtClean="0"/>
          </a:p>
          <a:p>
            <a:pPr marL="0" indent="0">
              <a:buNone/>
            </a:pPr>
            <a:r>
              <a:rPr lang="ja-JP" altLang="en-US" sz="2800" dirty="0"/>
              <a:t>　</a:t>
            </a:r>
            <a:r>
              <a:rPr lang="ja-JP" altLang="en-US" sz="2800" dirty="0" smtClean="0"/>
              <a:t>　呼吸と共に肺に侵入、そのまま定着、半減期無限</a:t>
            </a:r>
            <a:endParaRPr kumimoji="1" lang="ja-JP" altLang="en-US" sz="2800" dirty="0"/>
          </a:p>
        </p:txBody>
      </p:sp>
      <p:sp>
        <p:nvSpPr>
          <p:cNvPr id="4" name="テキスト ボックス 3"/>
          <p:cNvSpPr txBox="1"/>
          <p:nvPr/>
        </p:nvSpPr>
        <p:spPr>
          <a:xfrm>
            <a:off x="247013" y="5616241"/>
            <a:ext cx="8717475" cy="954107"/>
          </a:xfrm>
          <a:prstGeom prst="rect">
            <a:avLst/>
          </a:prstGeom>
          <a:noFill/>
          <a:ln>
            <a:solidFill>
              <a:schemeClr val="tx2"/>
            </a:solidFill>
          </a:ln>
        </p:spPr>
        <p:txBody>
          <a:bodyPr wrap="square" rtlCol="0">
            <a:spAutoFit/>
          </a:bodyPr>
          <a:lstStyle/>
          <a:p>
            <a:r>
              <a:rPr kumimoji="1" lang="ja-JP" altLang="en-US" sz="2800" b="1" dirty="0" smtClean="0"/>
              <a:t>放射線はすべて、免疫機能の減退を起こします。</a:t>
            </a:r>
            <a:endParaRPr kumimoji="1" lang="en-US" altLang="ja-JP" sz="2800" b="1" dirty="0" smtClean="0"/>
          </a:p>
          <a:p>
            <a:r>
              <a:rPr lang="ja-JP" altLang="en-US" sz="2800" b="1" dirty="0" smtClean="0"/>
              <a:t>原爆</a:t>
            </a:r>
            <a:r>
              <a:rPr lang="ja-JP" altLang="en-US" sz="2800" b="1" dirty="0"/>
              <a:t>ぶらぶら病</a:t>
            </a:r>
            <a:r>
              <a:rPr lang="ja-JP" altLang="en-US" sz="2800" b="1" dirty="0" smtClean="0"/>
              <a:t>と言われた、全身倦怠感、無力感等です。</a:t>
            </a:r>
            <a:endParaRPr kumimoji="1" lang="ja-JP" altLang="en-US" sz="2800" b="1" dirty="0"/>
          </a:p>
        </p:txBody>
      </p:sp>
    </p:spTree>
    <p:extLst>
      <p:ext uri="{BB962C8B-B14F-4D97-AF65-F5344CB8AC3E}">
        <p14:creationId xmlns:p14="http://schemas.microsoft.com/office/powerpoint/2010/main" val="670414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784976" cy="1143000"/>
          </a:xfrm>
        </p:spPr>
        <p:txBody>
          <a:bodyPr>
            <a:noAutofit/>
          </a:bodyPr>
          <a:lstStyle/>
          <a:p>
            <a:r>
              <a:rPr kumimoji="1" lang="ja-JP" altLang="en-US" sz="3600" dirty="0" smtClean="0"/>
              <a:t>自分の生殖細胞は、祖母の発生時に生じる</a:t>
            </a:r>
            <a:endParaRPr kumimoji="1" lang="ja-JP" altLang="en-US" sz="3600" dirty="0"/>
          </a:p>
        </p:txBody>
      </p:sp>
      <p:pic>
        <p:nvPicPr>
          <p:cNvPr id="2050" name="Picture 2" descr="20111008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772816"/>
            <a:ext cx="5305425" cy="4895850"/>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395536" y="1502467"/>
            <a:ext cx="3472425" cy="461665"/>
          </a:xfrm>
          <a:prstGeom prst="rect">
            <a:avLst/>
          </a:prstGeom>
          <a:noFill/>
        </p:spPr>
        <p:txBody>
          <a:bodyPr wrap="none" rtlCol="0">
            <a:spAutoFit/>
          </a:bodyPr>
          <a:lstStyle/>
          <a:p>
            <a:r>
              <a:rPr kumimoji="1" lang="ja-JP" altLang="en-US" sz="2400" b="1" dirty="0" smtClean="0"/>
              <a:t>胎生３週の胚子の模式図</a:t>
            </a:r>
            <a:endParaRPr kumimoji="1" lang="ja-JP" altLang="en-US" sz="2400" b="1" dirty="0"/>
          </a:p>
        </p:txBody>
      </p:sp>
      <p:sp>
        <p:nvSpPr>
          <p:cNvPr id="5" name="テキスト ボックス 4"/>
          <p:cNvSpPr txBox="1"/>
          <p:nvPr/>
        </p:nvSpPr>
        <p:spPr>
          <a:xfrm>
            <a:off x="1475656" y="6051896"/>
            <a:ext cx="5926622" cy="369332"/>
          </a:xfrm>
          <a:prstGeom prst="rect">
            <a:avLst/>
          </a:prstGeom>
          <a:solidFill>
            <a:schemeClr val="bg1"/>
          </a:solidFill>
        </p:spPr>
        <p:txBody>
          <a:bodyPr wrap="none" rtlCol="0">
            <a:spAutoFit/>
          </a:bodyPr>
          <a:lstStyle/>
          <a:p>
            <a:r>
              <a:rPr kumimoji="1" lang="ja-JP" altLang="en-US" dirty="0" smtClean="0"/>
              <a:t>尿膜に接近した卵黄嚢壁に存在する原始生殖細胞を示す。</a:t>
            </a:r>
            <a:endParaRPr kumimoji="1" lang="ja-JP" altLang="en-US" dirty="0"/>
          </a:p>
        </p:txBody>
      </p:sp>
      <p:sp>
        <p:nvSpPr>
          <p:cNvPr id="6" name="テキスト ボックス 5"/>
          <p:cNvSpPr txBox="1"/>
          <p:nvPr/>
        </p:nvSpPr>
        <p:spPr>
          <a:xfrm>
            <a:off x="2339752" y="3851409"/>
            <a:ext cx="646331" cy="369332"/>
          </a:xfrm>
          <a:prstGeom prst="rect">
            <a:avLst/>
          </a:prstGeom>
          <a:noFill/>
        </p:spPr>
        <p:txBody>
          <a:bodyPr wrap="none" rtlCol="0">
            <a:spAutoFit/>
          </a:bodyPr>
          <a:lstStyle/>
          <a:p>
            <a:r>
              <a:rPr kumimoji="1" lang="ja-JP" altLang="en-US" dirty="0" smtClean="0"/>
              <a:t>心臓</a:t>
            </a:r>
            <a:endParaRPr kumimoji="1" lang="ja-JP" altLang="en-US" dirty="0"/>
          </a:p>
        </p:txBody>
      </p:sp>
      <p:sp>
        <p:nvSpPr>
          <p:cNvPr id="8" name="テキスト ボックス 7"/>
          <p:cNvSpPr txBox="1"/>
          <p:nvPr/>
        </p:nvSpPr>
        <p:spPr>
          <a:xfrm>
            <a:off x="1623069" y="2361063"/>
            <a:ext cx="1338828" cy="369332"/>
          </a:xfrm>
          <a:prstGeom prst="rect">
            <a:avLst/>
          </a:prstGeom>
          <a:solidFill>
            <a:schemeClr val="bg1"/>
          </a:solidFill>
        </p:spPr>
        <p:txBody>
          <a:bodyPr wrap="none" rtlCol="0">
            <a:spAutoFit/>
          </a:bodyPr>
          <a:lstStyle/>
          <a:p>
            <a:r>
              <a:rPr kumimoji="1" lang="ja-JP" altLang="en-US" dirty="0" smtClean="0"/>
              <a:t>胚子の頸端</a:t>
            </a:r>
            <a:endParaRPr kumimoji="1" lang="ja-JP" altLang="en-US" dirty="0"/>
          </a:p>
        </p:txBody>
      </p:sp>
      <p:sp>
        <p:nvSpPr>
          <p:cNvPr id="9" name="テキスト ボックス 8"/>
          <p:cNvSpPr txBox="1"/>
          <p:nvPr/>
        </p:nvSpPr>
        <p:spPr>
          <a:xfrm>
            <a:off x="4590669" y="1779466"/>
            <a:ext cx="877163" cy="369332"/>
          </a:xfrm>
          <a:prstGeom prst="rect">
            <a:avLst/>
          </a:prstGeom>
          <a:solidFill>
            <a:schemeClr val="bg1"/>
          </a:solidFill>
        </p:spPr>
        <p:txBody>
          <a:bodyPr wrap="none" rtlCol="0">
            <a:spAutoFit/>
          </a:bodyPr>
          <a:lstStyle/>
          <a:p>
            <a:r>
              <a:rPr kumimoji="1" lang="ja-JP" altLang="en-US" dirty="0" smtClean="0"/>
              <a:t>羊膜腔</a:t>
            </a:r>
            <a:endParaRPr kumimoji="1" lang="ja-JP" altLang="en-US" dirty="0"/>
          </a:p>
        </p:txBody>
      </p:sp>
      <p:sp>
        <p:nvSpPr>
          <p:cNvPr id="10" name="テキスト ボックス 9"/>
          <p:cNvSpPr txBox="1"/>
          <p:nvPr/>
        </p:nvSpPr>
        <p:spPr>
          <a:xfrm>
            <a:off x="5467832" y="2361063"/>
            <a:ext cx="801649" cy="369332"/>
          </a:xfrm>
          <a:prstGeom prst="rect">
            <a:avLst/>
          </a:prstGeom>
          <a:solidFill>
            <a:schemeClr val="bg1"/>
          </a:solidFill>
        </p:spPr>
        <p:txBody>
          <a:bodyPr wrap="square" rtlCol="0">
            <a:spAutoFit/>
          </a:bodyPr>
          <a:lstStyle/>
          <a:p>
            <a:r>
              <a:rPr kumimoji="1" lang="ja-JP" altLang="en-US" dirty="0" smtClean="0"/>
              <a:t>尾端</a:t>
            </a:r>
            <a:endParaRPr kumimoji="1" lang="ja-JP" altLang="en-US" dirty="0"/>
          </a:p>
        </p:txBody>
      </p:sp>
      <p:sp>
        <p:nvSpPr>
          <p:cNvPr id="11" name="テキスト ボックス 10"/>
          <p:cNvSpPr txBox="1"/>
          <p:nvPr/>
        </p:nvSpPr>
        <p:spPr>
          <a:xfrm>
            <a:off x="6114163" y="2780042"/>
            <a:ext cx="877163" cy="369332"/>
          </a:xfrm>
          <a:prstGeom prst="rect">
            <a:avLst/>
          </a:prstGeom>
          <a:solidFill>
            <a:schemeClr val="bg1"/>
          </a:solidFill>
        </p:spPr>
        <p:txBody>
          <a:bodyPr wrap="none" rtlCol="0">
            <a:spAutoFit/>
          </a:bodyPr>
          <a:lstStyle/>
          <a:p>
            <a:r>
              <a:rPr kumimoji="1" lang="ja-JP" altLang="en-US" dirty="0" smtClean="0"/>
              <a:t>付着茎</a:t>
            </a:r>
            <a:endParaRPr kumimoji="1" lang="ja-JP" altLang="en-US" dirty="0"/>
          </a:p>
        </p:txBody>
      </p:sp>
      <p:sp>
        <p:nvSpPr>
          <p:cNvPr id="12" name="テキスト ボックス 11"/>
          <p:cNvSpPr txBox="1"/>
          <p:nvPr/>
        </p:nvSpPr>
        <p:spPr>
          <a:xfrm>
            <a:off x="5623150" y="3726089"/>
            <a:ext cx="646331" cy="369332"/>
          </a:xfrm>
          <a:prstGeom prst="rect">
            <a:avLst/>
          </a:prstGeom>
          <a:solidFill>
            <a:schemeClr val="bg1"/>
          </a:solidFill>
        </p:spPr>
        <p:txBody>
          <a:bodyPr wrap="none" rtlCol="0">
            <a:spAutoFit/>
          </a:bodyPr>
          <a:lstStyle/>
          <a:p>
            <a:r>
              <a:rPr kumimoji="1" lang="ja-JP" altLang="en-US" dirty="0" smtClean="0"/>
              <a:t>尿膜</a:t>
            </a:r>
            <a:endParaRPr kumimoji="1" lang="ja-JP" altLang="en-US" dirty="0"/>
          </a:p>
        </p:txBody>
      </p:sp>
      <p:sp>
        <p:nvSpPr>
          <p:cNvPr id="13" name="テキスト ボックス 12"/>
          <p:cNvSpPr txBox="1"/>
          <p:nvPr/>
        </p:nvSpPr>
        <p:spPr>
          <a:xfrm>
            <a:off x="5467833" y="4095421"/>
            <a:ext cx="1946474" cy="646331"/>
          </a:xfrm>
          <a:prstGeom prst="rect">
            <a:avLst/>
          </a:prstGeom>
          <a:noFill/>
        </p:spPr>
        <p:txBody>
          <a:bodyPr wrap="square" rtlCol="0">
            <a:spAutoFit/>
          </a:bodyPr>
          <a:lstStyle/>
          <a:p>
            <a:r>
              <a:rPr kumimoji="1" lang="ja-JP" altLang="en-US" dirty="0" smtClean="0"/>
              <a:t>卵黄嚢壁内の</a:t>
            </a:r>
            <a:endParaRPr kumimoji="1" lang="en-US" altLang="ja-JP" dirty="0" smtClean="0"/>
          </a:p>
          <a:p>
            <a:r>
              <a:rPr lang="ja-JP" altLang="en-US" dirty="0" smtClean="0"/>
              <a:t>原始生殖細胞</a:t>
            </a:r>
            <a:endParaRPr kumimoji="1" lang="ja-JP" altLang="en-US" dirty="0"/>
          </a:p>
        </p:txBody>
      </p:sp>
      <p:sp>
        <p:nvSpPr>
          <p:cNvPr id="14" name="テキスト ボックス 13"/>
          <p:cNvSpPr txBox="1"/>
          <p:nvPr/>
        </p:nvSpPr>
        <p:spPr>
          <a:xfrm>
            <a:off x="5623149" y="5125171"/>
            <a:ext cx="877163" cy="369332"/>
          </a:xfrm>
          <a:prstGeom prst="rect">
            <a:avLst/>
          </a:prstGeom>
          <a:solidFill>
            <a:schemeClr val="bg1"/>
          </a:solidFill>
        </p:spPr>
        <p:txBody>
          <a:bodyPr wrap="none" rtlCol="0">
            <a:spAutoFit/>
          </a:bodyPr>
          <a:lstStyle/>
          <a:p>
            <a:r>
              <a:rPr kumimoji="1" lang="ja-JP" altLang="en-US" dirty="0" smtClean="0"/>
              <a:t>卵黄嚢</a:t>
            </a:r>
            <a:endParaRPr kumimoji="1" lang="ja-JP" altLang="en-US" dirty="0"/>
          </a:p>
        </p:txBody>
      </p:sp>
      <p:sp>
        <p:nvSpPr>
          <p:cNvPr id="15" name="テキスト ボックス 14"/>
          <p:cNvSpPr txBox="1"/>
          <p:nvPr/>
        </p:nvSpPr>
        <p:spPr>
          <a:xfrm>
            <a:off x="4922288" y="6421228"/>
            <a:ext cx="3658374" cy="369332"/>
          </a:xfrm>
          <a:prstGeom prst="rect">
            <a:avLst/>
          </a:prstGeom>
          <a:noFill/>
        </p:spPr>
        <p:txBody>
          <a:bodyPr wrap="none" rtlCol="0">
            <a:spAutoFit/>
          </a:bodyPr>
          <a:lstStyle/>
          <a:p>
            <a:r>
              <a:rPr kumimoji="1" lang="ja-JP" altLang="en-US" dirty="0" smtClean="0"/>
              <a:t>小野俊一先生のスライドからの引用</a:t>
            </a:r>
            <a:endParaRPr kumimoji="1" lang="ja-JP" altLang="en-US" dirty="0"/>
          </a:p>
        </p:txBody>
      </p:sp>
    </p:spTree>
    <p:extLst>
      <p:ext uri="{BB962C8B-B14F-4D97-AF65-F5344CB8AC3E}">
        <p14:creationId xmlns:p14="http://schemas.microsoft.com/office/powerpoint/2010/main" val="2218606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a:xfrm>
            <a:off x="395536" y="1412776"/>
            <a:ext cx="8229600" cy="5040560"/>
          </a:xfrm>
        </p:spPr>
        <p:txBody>
          <a:bodyPr>
            <a:normAutofit fontScale="92500" lnSpcReduction="20000"/>
          </a:bodyPr>
          <a:lstStyle/>
          <a:p>
            <a:r>
              <a:rPr kumimoji="1" lang="ja-JP" altLang="en-US" dirty="0" smtClean="0"/>
              <a:t>自然放射線と人工放射線は、その存在状況が全く異なり、数値での比較は出来ませ</a:t>
            </a:r>
            <a:r>
              <a:rPr lang="ja-JP" altLang="en-US" dirty="0" smtClean="0"/>
              <a:t>ん。</a:t>
            </a:r>
            <a:endParaRPr lang="en-US" altLang="ja-JP" dirty="0" smtClean="0"/>
          </a:p>
          <a:p>
            <a:r>
              <a:rPr kumimoji="1" lang="ja-JP" altLang="en-US" dirty="0" smtClean="0"/>
              <a:t>カリウムとセシウムは、その化学的反応性の強さは、大きく異なり、同一視出来ません。</a:t>
            </a:r>
            <a:endParaRPr kumimoji="1" lang="en-US" altLang="ja-JP" dirty="0" smtClean="0"/>
          </a:p>
          <a:p>
            <a:r>
              <a:rPr lang="ja-JP" altLang="en-US" dirty="0"/>
              <a:t>内部被曝</a:t>
            </a:r>
            <a:r>
              <a:rPr lang="ja-JP" altLang="en-US" dirty="0" smtClean="0"/>
              <a:t>と</a:t>
            </a:r>
            <a:r>
              <a:rPr lang="ja-JP" altLang="en-US" dirty="0"/>
              <a:t>外部被曝</a:t>
            </a:r>
            <a:r>
              <a:rPr lang="ja-JP" altLang="en-US" dirty="0" smtClean="0"/>
              <a:t>は</a:t>
            </a:r>
            <a:r>
              <a:rPr lang="ja-JP" altLang="en-US" dirty="0"/>
              <a:t>、その</a:t>
            </a:r>
            <a:r>
              <a:rPr lang="ja-JP" altLang="en-US" dirty="0" smtClean="0"/>
              <a:t>影響</a:t>
            </a:r>
            <a:r>
              <a:rPr lang="ja-JP" altLang="en-US" dirty="0"/>
              <a:t>力</a:t>
            </a:r>
            <a:r>
              <a:rPr lang="ja-JP" altLang="en-US" dirty="0" smtClean="0"/>
              <a:t>が大きく異なります。</a:t>
            </a:r>
            <a:endParaRPr lang="en-US" altLang="ja-JP" dirty="0" smtClean="0"/>
          </a:p>
          <a:p>
            <a:r>
              <a:rPr kumimoji="1" lang="ja-JP" altLang="en-US" dirty="0" smtClean="0"/>
              <a:t>放射能を体内に継続的に取込むと、蓄積されていきます。</a:t>
            </a:r>
            <a:endParaRPr kumimoji="1" lang="en-US" altLang="ja-JP" dirty="0" smtClean="0"/>
          </a:p>
          <a:p>
            <a:r>
              <a:rPr lang="ja-JP" altLang="en-US" dirty="0" smtClean="0"/>
              <a:t>更に</a:t>
            </a:r>
            <a:r>
              <a:rPr lang="ja-JP" altLang="en-US" dirty="0"/>
              <a:t>年齢</a:t>
            </a:r>
            <a:r>
              <a:rPr lang="ja-JP" altLang="en-US" dirty="0" smtClean="0"/>
              <a:t>が</a:t>
            </a:r>
            <a:r>
              <a:rPr lang="ja-JP" altLang="en-US" dirty="0"/>
              <a:t>小さい</a:t>
            </a:r>
            <a:r>
              <a:rPr lang="ja-JP" altLang="en-US" dirty="0" smtClean="0"/>
              <a:t>ほど、放射線の影響は強くなります。</a:t>
            </a:r>
            <a:endParaRPr lang="en-US" altLang="ja-JP" dirty="0" smtClean="0"/>
          </a:p>
          <a:p>
            <a:pPr marL="0" indent="0">
              <a:buNone/>
            </a:pPr>
            <a:r>
              <a:rPr lang="ja-JP" altLang="en-US" b="1" dirty="0" smtClean="0"/>
              <a:t>フクシマの子供達をそのままにしておいてよいのでしょうか。</a:t>
            </a:r>
            <a:endParaRPr kumimoji="1" lang="en-US" altLang="ja-JP" b="1" dirty="0" smtClean="0"/>
          </a:p>
        </p:txBody>
      </p:sp>
    </p:spTree>
    <p:extLst>
      <p:ext uri="{BB962C8B-B14F-4D97-AF65-F5344CB8AC3E}">
        <p14:creationId xmlns:p14="http://schemas.microsoft.com/office/powerpoint/2010/main" val="920793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放射性セシウムとカリウム</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カリウム</a:t>
            </a:r>
            <a:r>
              <a:rPr kumimoji="1" lang="en-US" altLang="ja-JP" dirty="0" smtClean="0"/>
              <a:t>40</a:t>
            </a:r>
            <a:r>
              <a:rPr kumimoji="1" lang="ja-JP" altLang="en-US" dirty="0" smtClean="0"/>
              <a:t>は、大昔からあったもので、生物は、その害が及ばないように進化したので、今日繁栄している。</a:t>
            </a:r>
            <a:endParaRPr kumimoji="1" lang="en-US" altLang="ja-JP" dirty="0" smtClean="0"/>
          </a:p>
          <a:p>
            <a:r>
              <a:rPr lang="ja-JP" altLang="en-US" dirty="0" smtClean="0"/>
              <a:t>放射性カリウムは、通常のカリウムの</a:t>
            </a:r>
            <a:r>
              <a:rPr lang="en-US" altLang="ja-JP" dirty="0" smtClean="0"/>
              <a:t>0.012%</a:t>
            </a:r>
            <a:r>
              <a:rPr lang="ja-JP" altLang="en-US" dirty="0" smtClean="0"/>
              <a:t>存在</a:t>
            </a:r>
            <a:r>
              <a:rPr lang="en-US" altLang="ja-JP" dirty="0" smtClean="0"/>
              <a:t>(</a:t>
            </a:r>
            <a:r>
              <a:rPr lang="ja-JP" altLang="en-US" dirty="0" smtClean="0"/>
              <a:t>約</a:t>
            </a:r>
            <a:r>
              <a:rPr lang="en-US" altLang="ja-JP" dirty="0" smtClean="0"/>
              <a:t>1</a:t>
            </a:r>
            <a:r>
              <a:rPr lang="ja-JP" altLang="en-US" dirty="0" smtClean="0"/>
              <a:t>万分の１）　体重</a:t>
            </a:r>
            <a:r>
              <a:rPr lang="en-US" altLang="ja-JP" dirty="0" smtClean="0"/>
              <a:t>70kg</a:t>
            </a:r>
            <a:r>
              <a:rPr lang="ja-JP" altLang="en-US" dirty="0" smtClean="0"/>
              <a:t>でカリウム量約</a:t>
            </a:r>
            <a:r>
              <a:rPr lang="en-US" altLang="ja-JP" dirty="0" smtClean="0"/>
              <a:t>140g</a:t>
            </a:r>
            <a:r>
              <a:rPr lang="ja-JP" altLang="en-US" dirty="0" smtClean="0"/>
              <a:t>そのうち放射性カリウムは</a:t>
            </a:r>
            <a:r>
              <a:rPr lang="en-US" altLang="ja-JP" dirty="0" smtClean="0"/>
              <a:t>0.017g</a:t>
            </a:r>
          </a:p>
          <a:p>
            <a:r>
              <a:rPr kumimoji="1" lang="ja-JP" altLang="en-US" dirty="0"/>
              <a:t>１</a:t>
            </a:r>
            <a:r>
              <a:rPr kumimoji="1" lang="en-US" altLang="ja-JP" dirty="0"/>
              <a:t>MB</a:t>
            </a:r>
            <a:r>
              <a:rPr kumimoji="1" lang="ja-JP" altLang="en-US" dirty="0" err="1" smtClean="0"/>
              <a:t>ｑ</a:t>
            </a:r>
            <a:r>
              <a:rPr kumimoji="1" lang="en-US" altLang="ja-JP" dirty="0" smtClean="0"/>
              <a:t>(1,000,000Bq)</a:t>
            </a:r>
            <a:r>
              <a:rPr kumimoji="1" lang="ja-JP" altLang="en-US" dirty="0" smtClean="0"/>
              <a:t>のセシウムは、わずか約</a:t>
            </a:r>
            <a:r>
              <a:rPr kumimoji="1" lang="en-US" altLang="ja-JP" dirty="0" smtClean="0"/>
              <a:t>31μg</a:t>
            </a:r>
            <a:r>
              <a:rPr kumimoji="1" lang="ja-JP" altLang="en-US" dirty="0" smtClean="0"/>
              <a:t>しかない。放射性セシウムは、全部が放射性で、通常のセシウムは存在していない。</a:t>
            </a:r>
            <a:endParaRPr kumimoji="1" lang="en-US" altLang="ja-JP" dirty="0" smtClean="0"/>
          </a:p>
          <a:p>
            <a:endParaRPr kumimoji="1" lang="ja-JP" altLang="en-US" dirty="0"/>
          </a:p>
        </p:txBody>
      </p:sp>
    </p:spTree>
    <p:extLst>
      <p:ext uri="{BB962C8B-B14F-4D97-AF65-F5344CB8AC3E}">
        <p14:creationId xmlns:p14="http://schemas.microsoft.com/office/powerpoint/2010/main" val="1642460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lstStyle/>
          <a:p>
            <a:r>
              <a:rPr kumimoji="1" lang="ja-JP" altLang="en-US" dirty="0" smtClean="0"/>
              <a:t>密なセシウムと疎のカリウム</a:t>
            </a:r>
            <a:endParaRPr kumimoji="1" lang="ja-JP" altLang="en-US" dirty="0"/>
          </a:p>
        </p:txBody>
      </p:sp>
      <p:sp>
        <p:nvSpPr>
          <p:cNvPr id="3" name="コンテンツ プレースホルダー 2"/>
          <p:cNvSpPr>
            <a:spLocks noGrp="1"/>
          </p:cNvSpPr>
          <p:nvPr>
            <p:ph idx="1"/>
          </p:nvPr>
        </p:nvSpPr>
        <p:spPr>
          <a:xfrm>
            <a:off x="457200" y="1340768"/>
            <a:ext cx="8229600" cy="5112568"/>
          </a:xfrm>
        </p:spPr>
        <p:txBody>
          <a:bodyPr>
            <a:normAutofit/>
          </a:bodyPr>
          <a:lstStyle/>
          <a:p>
            <a:r>
              <a:rPr kumimoji="1" lang="ja-JP" altLang="en-US" dirty="0" smtClean="0"/>
              <a:t>カリウムの放射線が、放出されても近くに他の放射性カリウムはないので、遺伝子を傷つけても修復できる</a:t>
            </a:r>
            <a:r>
              <a:rPr kumimoji="1" lang="en-US" altLang="ja-JP" dirty="0" smtClean="0"/>
              <a:t>(1</a:t>
            </a:r>
            <a:r>
              <a:rPr kumimoji="1" lang="ja-JP" altLang="en-US" dirty="0" smtClean="0"/>
              <a:t>本の傷だけなので）。</a:t>
            </a:r>
            <a:endParaRPr kumimoji="1" lang="en-US" altLang="ja-JP" dirty="0" smtClean="0"/>
          </a:p>
          <a:p>
            <a:r>
              <a:rPr lang="ja-JP" altLang="en-US" dirty="0"/>
              <a:t>密</a:t>
            </a:r>
            <a:r>
              <a:rPr lang="ja-JP" altLang="en-US" dirty="0" smtClean="0"/>
              <a:t>な</a:t>
            </a:r>
            <a:r>
              <a:rPr lang="ja-JP" altLang="en-US" dirty="0"/>
              <a:t>セシウム</a:t>
            </a:r>
            <a:r>
              <a:rPr lang="ja-JP" altLang="en-US" dirty="0" smtClean="0"/>
              <a:t>は</a:t>
            </a:r>
            <a:r>
              <a:rPr lang="ja-JP" altLang="en-US" dirty="0"/>
              <a:t>、</a:t>
            </a:r>
            <a:r>
              <a:rPr lang="ja-JP" altLang="en-US" dirty="0" smtClean="0"/>
              <a:t>同じ</a:t>
            </a:r>
            <a:r>
              <a:rPr lang="ja-JP" altLang="en-US" dirty="0"/>
              <a:t>遺伝子</a:t>
            </a:r>
            <a:r>
              <a:rPr lang="ja-JP" altLang="en-US" dirty="0" smtClean="0"/>
              <a:t>に</a:t>
            </a:r>
            <a:r>
              <a:rPr lang="ja-JP" altLang="en-US" dirty="0"/>
              <a:t>何本</a:t>
            </a:r>
            <a:r>
              <a:rPr lang="ja-JP" altLang="en-US" dirty="0" smtClean="0"/>
              <a:t>も</a:t>
            </a:r>
            <a:r>
              <a:rPr lang="ja-JP" altLang="en-US" dirty="0"/>
              <a:t>放射線</a:t>
            </a:r>
            <a:r>
              <a:rPr lang="ja-JP" altLang="en-US" dirty="0" smtClean="0"/>
              <a:t>を</a:t>
            </a:r>
            <a:r>
              <a:rPr lang="ja-JP" altLang="en-US" dirty="0"/>
              <a:t>当てる事</a:t>
            </a:r>
            <a:r>
              <a:rPr lang="ja-JP" altLang="en-US" dirty="0" smtClean="0"/>
              <a:t>が出来る。それ故、自然に備わっている修復機構が役に立たない。</a:t>
            </a:r>
            <a:endParaRPr lang="en-US" altLang="ja-JP" dirty="0" smtClean="0"/>
          </a:p>
          <a:p>
            <a:r>
              <a:rPr kumimoji="1" lang="ja-JP" altLang="en-US" dirty="0" smtClean="0"/>
              <a:t>自然</a:t>
            </a:r>
            <a:r>
              <a:rPr kumimoji="1" lang="ja-JP" altLang="en-US" dirty="0"/>
              <a:t>放射能</a:t>
            </a:r>
            <a:r>
              <a:rPr kumimoji="1" lang="ja-JP" altLang="en-US" dirty="0" smtClean="0"/>
              <a:t>は、薄い状態にあり、人工放射能は、放射線放出物ばかりである。それ故、自然と人工の放射能の害は大きく異なる。</a:t>
            </a:r>
            <a:endParaRPr kumimoji="1" lang="ja-JP" altLang="en-US" dirty="0"/>
          </a:p>
        </p:txBody>
      </p:sp>
    </p:spTree>
    <p:extLst>
      <p:ext uri="{BB962C8B-B14F-4D97-AF65-F5344CB8AC3E}">
        <p14:creationId xmlns:p14="http://schemas.microsoft.com/office/powerpoint/2010/main" val="2004965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11960" y="274638"/>
            <a:ext cx="4474840" cy="1143000"/>
          </a:xfrm>
        </p:spPr>
        <p:txBody>
          <a:bodyPr>
            <a:normAutofit fontScale="90000"/>
          </a:bodyPr>
          <a:lstStyle/>
          <a:p>
            <a:r>
              <a:rPr kumimoji="1" lang="ja-JP" altLang="en-US" dirty="0" smtClean="0"/>
              <a:t>セシウムとカリウムの違い</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425056"/>
            <a:ext cx="3888432" cy="6297195"/>
          </a:xfrm>
        </p:spPr>
      </p:pic>
      <p:sp>
        <p:nvSpPr>
          <p:cNvPr id="5" name="テキスト ボックス 4"/>
          <p:cNvSpPr txBox="1"/>
          <p:nvPr/>
        </p:nvSpPr>
        <p:spPr>
          <a:xfrm>
            <a:off x="4355976" y="2145082"/>
            <a:ext cx="4536504" cy="1938992"/>
          </a:xfrm>
          <a:prstGeom prst="rect">
            <a:avLst/>
          </a:prstGeom>
          <a:noFill/>
        </p:spPr>
        <p:txBody>
          <a:bodyPr wrap="square" rtlCol="0">
            <a:spAutoFit/>
          </a:bodyPr>
          <a:lstStyle/>
          <a:p>
            <a:r>
              <a:rPr kumimoji="1" lang="ja-JP" altLang="en-US" sz="2400" dirty="0" smtClean="0"/>
              <a:t>周期律表では同じアルカリ金属に</a:t>
            </a:r>
            <a:endParaRPr kumimoji="1" lang="en-US" altLang="ja-JP" sz="2400" dirty="0" smtClean="0"/>
          </a:p>
          <a:p>
            <a:r>
              <a:rPr kumimoji="1" lang="ja-JP" altLang="en-US" sz="2400" dirty="0" smtClean="0"/>
              <a:t>属しています。それ故、化学的性質は似ています。</a:t>
            </a:r>
            <a:endParaRPr kumimoji="1" lang="en-US" altLang="ja-JP" sz="2400" dirty="0" smtClean="0"/>
          </a:p>
          <a:p>
            <a:r>
              <a:rPr lang="ja-JP" altLang="en-US" sz="2400" dirty="0"/>
              <a:t>一般</a:t>
            </a:r>
            <a:r>
              <a:rPr lang="ja-JP" altLang="en-US" sz="2400" dirty="0" smtClean="0"/>
              <a:t>に、アルカリ金属は、水と激しく反応します。</a:t>
            </a:r>
            <a:endParaRPr kumimoji="1" lang="ja-JP" altLang="en-US" sz="2400" dirty="0"/>
          </a:p>
        </p:txBody>
      </p:sp>
      <p:sp>
        <p:nvSpPr>
          <p:cNvPr id="3" name="テキスト ボックス 2"/>
          <p:cNvSpPr txBox="1"/>
          <p:nvPr/>
        </p:nvSpPr>
        <p:spPr>
          <a:xfrm>
            <a:off x="4503294" y="6240541"/>
            <a:ext cx="4241867" cy="369332"/>
          </a:xfrm>
          <a:prstGeom prst="rect">
            <a:avLst/>
          </a:prstGeom>
          <a:noFill/>
        </p:spPr>
        <p:txBody>
          <a:bodyPr wrap="none" rtlCol="0">
            <a:spAutoFit/>
          </a:bodyPr>
          <a:lstStyle/>
          <a:p>
            <a:r>
              <a:rPr kumimoji="1" lang="ja-JP" altLang="en-US" dirty="0" smtClean="0"/>
              <a:t>小野俊一先生のスライドからの引用です。</a:t>
            </a:r>
            <a:endParaRPr kumimoji="1" lang="ja-JP" altLang="en-US" dirty="0"/>
          </a:p>
        </p:txBody>
      </p:sp>
    </p:spTree>
    <p:extLst>
      <p:ext uri="{BB962C8B-B14F-4D97-AF65-F5344CB8AC3E}">
        <p14:creationId xmlns:p14="http://schemas.microsoft.com/office/powerpoint/2010/main" val="2465937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カリウムを水に入れた場合</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3688" y="1196752"/>
            <a:ext cx="5049094" cy="4347831"/>
          </a:xfrm>
        </p:spPr>
      </p:pic>
      <p:sp>
        <p:nvSpPr>
          <p:cNvPr id="5" name="テキスト ボックス 4"/>
          <p:cNvSpPr txBox="1"/>
          <p:nvPr/>
        </p:nvSpPr>
        <p:spPr>
          <a:xfrm>
            <a:off x="138008" y="5764632"/>
            <a:ext cx="9005992" cy="461665"/>
          </a:xfrm>
          <a:prstGeom prst="rect">
            <a:avLst/>
          </a:prstGeom>
          <a:noFill/>
        </p:spPr>
        <p:txBody>
          <a:bodyPr wrap="none" rtlCol="0">
            <a:spAutoFit/>
          </a:bodyPr>
          <a:lstStyle/>
          <a:p>
            <a:r>
              <a:rPr kumimoji="1" lang="ja-JP" altLang="en-US" sz="2400" b="1" dirty="0" smtClean="0"/>
              <a:t>ナトリウムは、水の表面を走り回っていたが、カリウムは燃えている。</a:t>
            </a:r>
            <a:endParaRPr kumimoji="1" lang="ja-JP" altLang="en-US" sz="2400" b="1" dirty="0"/>
          </a:p>
        </p:txBody>
      </p:sp>
      <p:sp>
        <p:nvSpPr>
          <p:cNvPr id="6" name="テキスト ボックス 5"/>
          <p:cNvSpPr txBox="1"/>
          <p:nvPr/>
        </p:nvSpPr>
        <p:spPr>
          <a:xfrm>
            <a:off x="4503294" y="6240541"/>
            <a:ext cx="4241867" cy="369332"/>
          </a:xfrm>
          <a:prstGeom prst="rect">
            <a:avLst/>
          </a:prstGeom>
          <a:noFill/>
        </p:spPr>
        <p:txBody>
          <a:bodyPr wrap="none" rtlCol="0">
            <a:spAutoFit/>
          </a:bodyPr>
          <a:lstStyle/>
          <a:p>
            <a:r>
              <a:rPr kumimoji="1" lang="ja-JP" altLang="en-US" dirty="0" smtClean="0"/>
              <a:t>小野俊一先生のスライドからの引用です。</a:t>
            </a:r>
            <a:endParaRPr kumimoji="1" lang="ja-JP" altLang="en-US" dirty="0"/>
          </a:p>
        </p:txBody>
      </p:sp>
    </p:spTree>
    <p:extLst>
      <p:ext uri="{BB962C8B-B14F-4D97-AF65-F5344CB8AC3E}">
        <p14:creationId xmlns:p14="http://schemas.microsoft.com/office/powerpoint/2010/main" val="1741968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1124744"/>
            <a:ext cx="6264696" cy="4741515"/>
          </a:xfrm>
          <a:prstGeom prst="rect">
            <a:avLst/>
          </a:prstGeom>
        </p:spPr>
      </p:pic>
      <p:sp>
        <p:nvSpPr>
          <p:cNvPr id="3" name="タイトル 2"/>
          <p:cNvSpPr>
            <a:spLocks noGrp="1"/>
          </p:cNvSpPr>
          <p:nvPr>
            <p:ph type="title"/>
          </p:nvPr>
        </p:nvSpPr>
        <p:spPr/>
        <p:txBody>
          <a:bodyPr/>
          <a:lstStyle/>
          <a:p>
            <a:r>
              <a:rPr kumimoji="1" lang="ja-JP" altLang="en-US" dirty="0" smtClean="0"/>
              <a:t>セシウムと水の反応</a:t>
            </a:r>
            <a:endParaRPr kumimoji="1" lang="ja-JP" altLang="en-US" dirty="0"/>
          </a:p>
        </p:txBody>
      </p:sp>
      <p:sp>
        <p:nvSpPr>
          <p:cNvPr id="4" name="テキスト ボックス 3"/>
          <p:cNvSpPr txBox="1"/>
          <p:nvPr/>
        </p:nvSpPr>
        <p:spPr>
          <a:xfrm>
            <a:off x="1547664" y="5866259"/>
            <a:ext cx="5086649" cy="461665"/>
          </a:xfrm>
          <a:prstGeom prst="rect">
            <a:avLst/>
          </a:prstGeom>
          <a:noFill/>
        </p:spPr>
        <p:txBody>
          <a:bodyPr wrap="none" rtlCol="0">
            <a:spAutoFit/>
          </a:bodyPr>
          <a:lstStyle/>
          <a:p>
            <a:r>
              <a:rPr kumimoji="1" lang="ja-JP" altLang="en-US" sz="2400" b="1" dirty="0" smtClean="0"/>
              <a:t>激しく反応してシャーレが壊れている。</a:t>
            </a:r>
            <a:endParaRPr kumimoji="1" lang="ja-JP" altLang="en-US" sz="2400" b="1" dirty="0"/>
          </a:p>
        </p:txBody>
      </p:sp>
      <p:sp>
        <p:nvSpPr>
          <p:cNvPr id="5" name="テキスト ボックス 4"/>
          <p:cNvSpPr txBox="1"/>
          <p:nvPr/>
        </p:nvSpPr>
        <p:spPr>
          <a:xfrm>
            <a:off x="4922288" y="6421228"/>
            <a:ext cx="4241867" cy="369332"/>
          </a:xfrm>
          <a:prstGeom prst="rect">
            <a:avLst/>
          </a:prstGeom>
          <a:noFill/>
        </p:spPr>
        <p:txBody>
          <a:bodyPr wrap="none" rtlCol="0">
            <a:spAutoFit/>
          </a:bodyPr>
          <a:lstStyle/>
          <a:p>
            <a:r>
              <a:rPr kumimoji="1" lang="ja-JP" altLang="en-US" dirty="0" smtClean="0"/>
              <a:t>小野俊一先生のスライドからの引用です。</a:t>
            </a:r>
            <a:endParaRPr kumimoji="1" lang="ja-JP" altLang="en-US" dirty="0"/>
          </a:p>
        </p:txBody>
      </p:sp>
    </p:spTree>
    <p:extLst>
      <p:ext uri="{BB962C8B-B14F-4D97-AF65-F5344CB8AC3E}">
        <p14:creationId xmlns:p14="http://schemas.microsoft.com/office/powerpoint/2010/main" val="62249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セシウムとカリウムの相違</a:t>
            </a:r>
            <a:endParaRPr kumimoji="1" lang="ja-JP" altLang="en-US" dirty="0"/>
          </a:p>
        </p:txBody>
      </p:sp>
      <p:sp>
        <p:nvSpPr>
          <p:cNvPr id="4" name="コンテンツ プレースホルダー 3"/>
          <p:cNvSpPr>
            <a:spLocks noGrp="1"/>
          </p:cNvSpPr>
          <p:nvPr>
            <p:ph idx="1"/>
          </p:nvPr>
        </p:nvSpPr>
        <p:spPr>
          <a:xfrm>
            <a:off x="572817" y="1412776"/>
            <a:ext cx="8229600" cy="2332855"/>
          </a:xfrm>
        </p:spPr>
        <p:txBody>
          <a:bodyPr>
            <a:noAutofit/>
          </a:bodyPr>
          <a:lstStyle/>
          <a:p>
            <a:r>
              <a:rPr kumimoji="1" lang="ja-JP" altLang="en-US" sz="2400" b="1" dirty="0" smtClean="0"/>
              <a:t>放射性のないセシウムとカリウムの化学的性質の相違にもっと注目すべき。</a:t>
            </a:r>
            <a:endParaRPr kumimoji="1" lang="en-US" altLang="ja-JP" sz="2400" b="1" dirty="0" smtClean="0"/>
          </a:p>
          <a:p>
            <a:r>
              <a:rPr lang="ja-JP" altLang="en-US" sz="2400" b="1" dirty="0"/>
              <a:t>水に対して</a:t>
            </a:r>
            <a:r>
              <a:rPr lang="ja-JP" altLang="en-US" sz="2400" b="1" dirty="0" smtClean="0"/>
              <a:t>の</a:t>
            </a:r>
            <a:r>
              <a:rPr lang="ja-JP" altLang="en-US" sz="2400" b="1" dirty="0"/>
              <a:t>反応性</a:t>
            </a:r>
            <a:r>
              <a:rPr lang="ja-JP" altLang="en-US" sz="2400" b="1" dirty="0" smtClean="0"/>
              <a:t>がこれだけ激しいセシウムは、十分、鼻血の原因となりうるだろう。</a:t>
            </a:r>
            <a:endParaRPr lang="en-US" altLang="ja-JP" sz="2400" b="1" dirty="0" smtClean="0"/>
          </a:p>
          <a:p>
            <a:r>
              <a:rPr kumimoji="1" lang="ja-JP" altLang="en-US" sz="2400" b="1" dirty="0"/>
              <a:t>セシウム</a:t>
            </a:r>
            <a:r>
              <a:rPr kumimoji="1" lang="ja-JP" altLang="en-US" sz="2400" b="1" dirty="0" smtClean="0"/>
              <a:t>は</a:t>
            </a:r>
            <a:r>
              <a:rPr kumimoji="1" lang="ja-JP" altLang="en-US" sz="2400" b="1" dirty="0"/>
              <a:t>吸収</a:t>
            </a:r>
            <a:r>
              <a:rPr kumimoji="1" lang="ja-JP" altLang="en-US" sz="2400" b="1" dirty="0" smtClean="0"/>
              <a:t>は</a:t>
            </a:r>
            <a:r>
              <a:rPr kumimoji="1" lang="ja-JP" altLang="en-US" sz="2400" b="1" dirty="0"/>
              <a:t>、カリウム</a:t>
            </a:r>
            <a:r>
              <a:rPr kumimoji="1" lang="ja-JP" altLang="en-US" sz="2400" b="1" dirty="0" smtClean="0"/>
              <a:t>と</a:t>
            </a:r>
            <a:r>
              <a:rPr kumimoji="1" lang="ja-JP" altLang="en-US" sz="2400" b="1" dirty="0"/>
              <a:t>同じだ</a:t>
            </a:r>
            <a:r>
              <a:rPr kumimoji="1" lang="ja-JP" altLang="en-US" sz="2400" b="1" dirty="0" smtClean="0"/>
              <a:t>が</a:t>
            </a:r>
            <a:r>
              <a:rPr kumimoji="1" lang="ja-JP" altLang="en-US" sz="2400" b="1" dirty="0"/>
              <a:t>、排泄</a:t>
            </a:r>
            <a:r>
              <a:rPr kumimoji="1" lang="ja-JP" altLang="en-US" sz="2400" b="1" dirty="0" smtClean="0"/>
              <a:t>は</a:t>
            </a:r>
            <a:r>
              <a:rPr kumimoji="1" lang="ja-JP" altLang="en-US" sz="2400" b="1" dirty="0"/>
              <a:t>、</a:t>
            </a:r>
            <a:r>
              <a:rPr kumimoji="1" lang="ja-JP" altLang="en-US" sz="2400" b="1" dirty="0" smtClean="0"/>
              <a:t>遅く、腎臓や心臓、筋肉に蓄積する</a:t>
            </a:r>
            <a:endParaRPr kumimoji="1" lang="en-US" altLang="ja-JP" sz="2400" b="1" dirty="0" smtClean="0"/>
          </a:p>
          <a:p>
            <a:endParaRPr kumimoji="1" lang="ja-JP" altLang="en-US" sz="2400" b="1" dirty="0"/>
          </a:p>
        </p:txBody>
      </p:sp>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3933056"/>
            <a:ext cx="7720067" cy="2553469"/>
          </a:xfrm>
          <a:prstGeom prst="rect">
            <a:avLst/>
          </a:prstGeom>
        </p:spPr>
      </p:pic>
    </p:spTree>
    <p:extLst>
      <p:ext uri="{BB962C8B-B14F-4D97-AF65-F5344CB8AC3E}">
        <p14:creationId xmlns:p14="http://schemas.microsoft.com/office/powerpoint/2010/main" val="3533964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62074"/>
          </a:xfrm>
        </p:spPr>
        <p:txBody>
          <a:bodyPr>
            <a:normAutofit fontScale="90000"/>
          </a:bodyPr>
          <a:lstStyle/>
          <a:p>
            <a:r>
              <a:rPr kumimoji="1" lang="ja-JP" altLang="en-US" dirty="0" smtClean="0"/>
              <a:t>内部被曝と外部被曝</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9592" y="1372366"/>
            <a:ext cx="3024336" cy="2743933"/>
          </a:xfrm>
        </p:spPr>
      </p:pic>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63970" y="908720"/>
            <a:ext cx="1839307" cy="3192760"/>
          </a:xfrm>
          <a:prstGeom prst="rect">
            <a:avLst/>
          </a:prstGeom>
        </p:spPr>
      </p:pic>
      <p:sp>
        <p:nvSpPr>
          <p:cNvPr id="6" name="テキスト ボックス 5"/>
          <p:cNvSpPr txBox="1"/>
          <p:nvPr/>
        </p:nvSpPr>
        <p:spPr>
          <a:xfrm>
            <a:off x="4097998" y="4078432"/>
            <a:ext cx="4608512" cy="2462213"/>
          </a:xfrm>
          <a:prstGeom prst="rect">
            <a:avLst/>
          </a:prstGeom>
          <a:noFill/>
          <a:ln>
            <a:solidFill>
              <a:schemeClr val="tx2"/>
            </a:solidFill>
          </a:ln>
        </p:spPr>
        <p:txBody>
          <a:bodyPr wrap="square" rtlCol="0">
            <a:spAutoFit/>
          </a:bodyPr>
          <a:lstStyle/>
          <a:p>
            <a:r>
              <a:rPr kumimoji="1" lang="ja-JP" altLang="en-US" sz="2200" b="1" dirty="0" smtClean="0"/>
              <a:t>内部被曝は食品や水、空気に交じって放射性物質が取り込まれる状態です。それ故、取り込まれた放射性物質の放射線のすべてを体内の器官が受けます。特にアルファー線やベーター線は強い放射線を出しますので、被曝を避けなければいけません。</a:t>
            </a:r>
            <a:endParaRPr kumimoji="1" lang="ja-JP" altLang="en-US" sz="2200" b="1" dirty="0"/>
          </a:p>
        </p:txBody>
      </p:sp>
      <p:sp>
        <p:nvSpPr>
          <p:cNvPr id="8" name="テキスト ボックス 7"/>
          <p:cNvSpPr txBox="1"/>
          <p:nvPr/>
        </p:nvSpPr>
        <p:spPr>
          <a:xfrm>
            <a:off x="251520" y="4247709"/>
            <a:ext cx="3672408" cy="2123658"/>
          </a:xfrm>
          <a:prstGeom prst="rect">
            <a:avLst/>
          </a:prstGeom>
          <a:noFill/>
          <a:ln>
            <a:solidFill>
              <a:schemeClr val="tx2"/>
            </a:solidFill>
          </a:ln>
        </p:spPr>
        <p:txBody>
          <a:bodyPr wrap="square" rtlCol="0">
            <a:spAutoFit/>
          </a:bodyPr>
          <a:lstStyle/>
          <a:p>
            <a:r>
              <a:rPr kumimoji="1" lang="ja-JP" altLang="en-US" sz="2200" b="1" dirty="0" smtClean="0"/>
              <a:t>外部被曝は、体外からの被曝です。従って、放射性物質の放射線量の一部</a:t>
            </a:r>
            <a:r>
              <a:rPr lang="ja-JP" altLang="en-US" sz="2200" b="1" dirty="0" smtClean="0"/>
              <a:t>しか</a:t>
            </a:r>
            <a:r>
              <a:rPr lang="ja-JP" altLang="en-US" sz="2200" b="1" dirty="0"/>
              <a:t>、実際</a:t>
            </a:r>
            <a:r>
              <a:rPr lang="ja-JP" altLang="en-US" sz="2200" b="1" dirty="0" smtClean="0"/>
              <a:t>に体に受けていません。</a:t>
            </a:r>
            <a:endParaRPr lang="en-US" altLang="ja-JP" sz="2200" b="1" dirty="0" smtClean="0"/>
          </a:p>
          <a:p>
            <a:r>
              <a:rPr kumimoji="1" lang="ja-JP" altLang="en-US" sz="2200" b="1" dirty="0" smtClean="0"/>
              <a:t>ガンマー線</a:t>
            </a:r>
            <a:r>
              <a:rPr kumimoji="1" lang="ja-JP" altLang="en-US" sz="2200" b="1" dirty="0"/>
              <a:t>以外</a:t>
            </a:r>
            <a:r>
              <a:rPr kumimoji="1" lang="ja-JP" altLang="en-US" sz="2200" b="1" dirty="0" smtClean="0"/>
              <a:t>は</a:t>
            </a:r>
            <a:r>
              <a:rPr kumimoji="1" lang="ja-JP" altLang="en-US" sz="2200" b="1" dirty="0"/>
              <a:t>、体内</a:t>
            </a:r>
            <a:r>
              <a:rPr kumimoji="1" lang="ja-JP" altLang="en-US" sz="2200" b="1" dirty="0" smtClean="0"/>
              <a:t>に入れません。</a:t>
            </a:r>
            <a:endParaRPr kumimoji="1" lang="ja-JP" altLang="en-US" sz="2200" b="1" dirty="0"/>
          </a:p>
        </p:txBody>
      </p:sp>
    </p:spTree>
    <p:extLst>
      <p:ext uri="{BB962C8B-B14F-4D97-AF65-F5344CB8AC3E}">
        <p14:creationId xmlns:p14="http://schemas.microsoft.com/office/powerpoint/2010/main" val="1036829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b="1" dirty="0" smtClean="0"/>
              <a:t>ＩＣＲＰ　</a:t>
            </a:r>
            <a:r>
              <a:rPr kumimoji="1" lang="en-US" altLang="ja-JP" sz="3200" b="1" dirty="0" smtClean="0"/>
              <a:t>Publication</a:t>
            </a:r>
            <a:r>
              <a:rPr kumimoji="1" lang="ja-JP" altLang="en-US" sz="3200" b="1" dirty="0" smtClean="0"/>
              <a:t>　</a:t>
            </a:r>
            <a:r>
              <a:rPr kumimoji="1" lang="en-US" altLang="ja-JP" sz="3200" b="1" dirty="0" smtClean="0"/>
              <a:t>111</a:t>
            </a:r>
            <a:r>
              <a:rPr kumimoji="1" lang="ja-JP" altLang="en-US" sz="3200" b="1" dirty="0" smtClean="0"/>
              <a:t>より</a:t>
            </a:r>
            <a:endParaRPr kumimoji="1" lang="ja-JP" altLang="en-US" sz="3200" b="1"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6200" y="1457400"/>
            <a:ext cx="7265093" cy="5400600"/>
          </a:xfrm>
          <a:prstGeom prst="rect">
            <a:avLst/>
          </a:prstGeom>
        </p:spPr>
      </p:pic>
      <p:sp>
        <p:nvSpPr>
          <p:cNvPr id="5" name="テキスト ボックス 4"/>
          <p:cNvSpPr txBox="1"/>
          <p:nvPr/>
        </p:nvSpPr>
        <p:spPr>
          <a:xfrm>
            <a:off x="5292080" y="2092206"/>
            <a:ext cx="3313728" cy="369332"/>
          </a:xfrm>
          <a:prstGeom prst="rect">
            <a:avLst/>
          </a:prstGeom>
          <a:noFill/>
        </p:spPr>
        <p:txBody>
          <a:bodyPr wrap="none" rtlCol="0">
            <a:spAutoFit/>
          </a:bodyPr>
          <a:lstStyle/>
          <a:p>
            <a:r>
              <a:rPr lang="ja-JP" altLang="en-US" b="1" dirty="0" smtClean="0"/>
              <a:t>セシウム</a:t>
            </a:r>
            <a:r>
              <a:rPr lang="ja-JP" altLang="en-US" b="1" dirty="0"/>
              <a:t>１０ベクレル</a:t>
            </a:r>
            <a:r>
              <a:rPr lang="ja-JP" altLang="en-US" b="1" dirty="0" smtClean="0"/>
              <a:t>を毎日</a:t>
            </a:r>
            <a:r>
              <a:rPr lang="ja-JP" altLang="en-US" b="1" dirty="0"/>
              <a:t>摂取</a:t>
            </a:r>
            <a:endParaRPr kumimoji="1" lang="ja-JP" altLang="en-US" b="1" dirty="0"/>
          </a:p>
        </p:txBody>
      </p:sp>
      <p:sp>
        <p:nvSpPr>
          <p:cNvPr id="6" name="テキスト ボックス 5"/>
          <p:cNvSpPr txBox="1"/>
          <p:nvPr/>
        </p:nvSpPr>
        <p:spPr>
          <a:xfrm>
            <a:off x="2339752" y="4725144"/>
            <a:ext cx="3573414" cy="369332"/>
          </a:xfrm>
          <a:prstGeom prst="rect">
            <a:avLst/>
          </a:prstGeom>
          <a:noFill/>
        </p:spPr>
        <p:txBody>
          <a:bodyPr wrap="none" rtlCol="0">
            <a:spAutoFit/>
          </a:bodyPr>
          <a:lstStyle/>
          <a:p>
            <a:r>
              <a:rPr lang="ja-JP" altLang="en-US" b="1" dirty="0" smtClean="0"/>
              <a:t>セシウム１０００ベクレルを１回摂取</a:t>
            </a:r>
            <a:endParaRPr kumimoji="1" lang="ja-JP" altLang="en-US" b="1" dirty="0"/>
          </a:p>
        </p:txBody>
      </p:sp>
      <p:sp>
        <p:nvSpPr>
          <p:cNvPr id="7" name="テキスト ボックス 6"/>
          <p:cNvSpPr txBox="1"/>
          <p:nvPr/>
        </p:nvSpPr>
        <p:spPr>
          <a:xfrm>
            <a:off x="5675884" y="5733256"/>
            <a:ext cx="3171061" cy="369332"/>
          </a:xfrm>
          <a:prstGeom prst="rect">
            <a:avLst/>
          </a:prstGeom>
          <a:noFill/>
        </p:spPr>
        <p:txBody>
          <a:bodyPr wrap="none" rtlCol="0">
            <a:spAutoFit/>
          </a:bodyPr>
          <a:lstStyle/>
          <a:p>
            <a:r>
              <a:rPr lang="ja-JP" altLang="en-US" b="1" dirty="0" smtClean="0"/>
              <a:t>セシウム１ベクレルを毎日</a:t>
            </a:r>
            <a:r>
              <a:rPr lang="ja-JP" altLang="en-US" b="1" dirty="0"/>
              <a:t>摂取</a:t>
            </a:r>
            <a:endParaRPr kumimoji="1" lang="ja-JP" altLang="en-US" b="1" dirty="0"/>
          </a:p>
        </p:txBody>
      </p:sp>
    </p:spTree>
    <p:extLst>
      <p:ext uri="{BB962C8B-B14F-4D97-AF65-F5344CB8AC3E}">
        <p14:creationId xmlns:p14="http://schemas.microsoft.com/office/powerpoint/2010/main" val="104129031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TotalTime>
  <Words>727</Words>
  <Application>Microsoft Office PowerPoint</Application>
  <PresentationFormat>画面に合わせる (4:3)</PresentationFormat>
  <Paragraphs>72</Paragraphs>
  <Slides>13</Slides>
  <Notes>0</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Office ​​テーマ</vt:lpstr>
      <vt:lpstr>あなたにわかってもらいたい(４)</vt:lpstr>
      <vt:lpstr>放射性セシウムとカリウム</vt:lpstr>
      <vt:lpstr>密なセシウムと疎のカリウム</vt:lpstr>
      <vt:lpstr>セシウムとカリウムの違い</vt:lpstr>
      <vt:lpstr>カリウムを水に入れた場合</vt:lpstr>
      <vt:lpstr>セシウムと水の反応</vt:lpstr>
      <vt:lpstr>セシウムとカリウムの相違</vt:lpstr>
      <vt:lpstr>内部被曝と外部被曝</vt:lpstr>
      <vt:lpstr>ＩＣＲＰ　Publication　111より</vt:lpstr>
      <vt:lpstr>ICRP111の図の意味</vt:lpstr>
      <vt:lpstr>内部被曝の怖さ</vt:lpstr>
      <vt:lpstr>自分の生殖細胞は、祖母の発生時に生じる</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あなたにわかってもらいたい(3)</dc:title>
  <dc:creator>FJ-USER</dc:creator>
  <cp:lastModifiedBy>FJ-USER</cp:lastModifiedBy>
  <cp:revision>22</cp:revision>
  <dcterms:created xsi:type="dcterms:W3CDTF">2012-09-16T14:02:57Z</dcterms:created>
  <dcterms:modified xsi:type="dcterms:W3CDTF">2012-09-20T04:00:42Z</dcterms:modified>
</cp:coreProperties>
</file>