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8" r:id="rId5"/>
    <p:sldId id="267" r:id="rId6"/>
    <p:sldId id="259" r:id="rId7"/>
    <p:sldId id="260" r:id="rId8"/>
    <p:sldId id="261" r:id="rId9"/>
    <p:sldId id="262" r:id="rId10"/>
    <p:sldId id="263" r:id="rId11"/>
    <p:sldId id="264" r:id="rId12"/>
    <p:sldId id="265" r:id="rId13"/>
    <p:sldId id="270" r:id="rId14"/>
    <p:sldId id="266" r:id="rId15"/>
    <p:sldId id="271"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9" d="100"/>
          <a:sy n="49" d="100"/>
        </p:scale>
        <p:origin x="-9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EDAB61-FC8B-431D-8D16-D82717D8EB38}"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8FB405-27DF-4FD3-A548-ABABBCF30E40}" type="slidenum">
              <a:rPr kumimoji="1" lang="ja-JP" altLang="en-US" smtClean="0"/>
              <a:t>‹#›</a:t>
            </a:fld>
            <a:endParaRPr kumimoji="1" lang="ja-JP" altLang="en-US"/>
          </a:p>
        </p:txBody>
      </p:sp>
    </p:spTree>
    <p:extLst>
      <p:ext uri="{BB962C8B-B14F-4D97-AF65-F5344CB8AC3E}">
        <p14:creationId xmlns:p14="http://schemas.microsoft.com/office/powerpoint/2010/main" val="603641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EDAB61-FC8B-431D-8D16-D82717D8EB38}"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8FB405-27DF-4FD3-A548-ABABBCF30E40}" type="slidenum">
              <a:rPr kumimoji="1" lang="ja-JP" altLang="en-US" smtClean="0"/>
              <a:t>‹#›</a:t>
            </a:fld>
            <a:endParaRPr kumimoji="1" lang="ja-JP" altLang="en-US"/>
          </a:p>
        </p:txBody>
      </p:sp>
    </p:spTree>
    <p:extLst>
      <p:ext uri="{BB962C8B-B14F-4D97-AF65-F5344CB8AC3E}">
        <p14:creationId xmlns:p14="http://schemas.microsoft.com/office/powerpoint/2010/main" val="170492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EDAB61-FC8B-431D-8D16-D82717D8EB38}"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8FB405-27DF-4FD3-A548-ABABBCF30E40}" type="slidenum">
              <a:rPr kumimoji="1" lang="ja-JP" altLang="en-US" smtClean="0"/>
              <a:t>‹#›</a:t>
            </a:fld>
            <a:endParaRPr kumimoji="1" lang="ja-JP" altLang="en-US"/>
          </a:p>
        </p:txBody>
      </p:sp>
    </p:spTree>
    <p:extLst>
      <p:ext uri="{BB962C8B-B14F-4D97-AF65-F5344CB8AC3E}">
        <p14:creationId xmlns:p14="http://schemas.microsoft.com/office/powerpoint/2010/main" val="309232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EDAB61-FC8B-431D-8D16-D82717D8EB38}"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8FB405-27DF-4FD3-A548-ABABBCF30E40}" type="slidenum">
              <a:rPr kumimoji="1" lang="ja-JP" altLang="en-US" smtClean="0"/>
              <a:t>‹#›</a:t>
            </a:fld>
            <a:endParaRPr kumimoji="1" lang="ja-JP" altLang="en-US"/>
          </a:p>
        </p:txBody>
      </p:sp>
    </p:spTree>
    <p:extLst>
      <p:ext uri="{BB962C8B-B14F-4D97-AF65-F5344CB8AC3E}">
        <p14:creationId xmlns:p14="http://schemas.microsoft.com/office/powerpoint/2010/main" val="2950727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FEDAB61-FC8B-431D-8D16-D82717D8EB38}"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8FB405-27DF-4FD3-A548-ABABBCF30E40}" type="slidenum">
              <a:rPr kumimoji="1" lang="ja-JP" altLang="en-US" smtClean="0"/>
              <a:t>‹#›</a:t>
            </a:fld>
            <a:endParaRPr kumimoji="1" lang="ja-JP" altLang="en-US"/>
          </a:p>
        </p:txBody>
      </p:sp>
    </p:spTree>
    <p:extLst>
      <p:ext uri="{BB962C8B-B14F-4D97-AF65-F5344CB8AC3E}">
        <p14:creationId xmlns:p14="http://schemas.microsoft.com/office/powerpoint/2010/main" val="4238914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EDAB61-FC8B-431D-8D16-D82717D8EB38}" type="datetimeFigureOut">
              <a:rPr kumimoji="1" lang="ja-JP" altLang="en-US" smtClean="0"/>
              <a:t>2012/9/20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8FB405-27DF-4FD3-A548-ABABBCF30E40}" type="slidenum">
              <a:rPr kumimoji="1" lang="ja-JP" altLang="en-US" smtClean="0"/>
              <a:t>‹#›</a:t>
            </a:fld>
            <a:endParaRPr kumimoji="1" lang="ja-JP" altLang="en-US"/>
          </a:p>
        </p:txBody>
      </p:sp>
    </p:spTree>
    <p:extLst>
      <p:ext uri="{BB962C8B-B14F-4D97-AF65-F5344CB8AC3E}">
        <p14:creationId xmlns:p14="http://schemas.microsoft.com/office/powerpoint/2010/main" val="323284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FEDAB61-FC8B-431D-8D16-D82717D8EB38}" type="datetimeFigureOut">
              <a:rPr kumimoji="1" lang="ja-JP" altLang="en-US" smtClean="0"/>
              <a:t>2012/9/20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C8FB405-27DF-4FD3-A548-ABABBCF30E40}" type="slidenum">
              <a:rPr kumimoji="1" lang="ja-JP" altLang="en-US" smtClean="0"/>
              <a:t>‹#›</a:t>
            </a:fld>
            <a:endParaRPr kumimoji="1" lang="ja-JP" altLang="en-US"/>
          </a:p>
        </p:txBody>
      </p:sp>
    </p:spTree>
    <p:extLst>
      <p:ext uri="{BB962C8B-B14F-4D97-AF65-F5344CB8AC3E}">
        <p14:creationId xmlns:p14="http://schemas.microsoft.com/office/powerpoint/2010/main" val="370151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FEDAB61-FC8B-431D-8D16-D82717D8EB38}" type="datetimeFigureOut">
              <a:rPr kumimoji="1" lang="ja-JP" altLang="en-US" smtClean="0"/>
              <a:t>2012/9/20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C8FB405-27DF-4FD3-A548-ABABBCF30E40}" type="slidenum">
              <a:rPr kumimoji="1" lang="ja-JP" altLang="en-US" smtClean="0"/>
              <a:t>‹#›</a:t>
            </a:fld>
            <a:endParaRPr kumimoji="1" lang="ja-JP" altLang="en-US"/>
          </a:p>
        </p:txBody>
      </p:sp>
    </p:spTree>
    <p:extLst>
      <p:ext uri="{BB962C8B-B14F-4D97-AF65-F5344CB8AC3E}">
        <p14:creationId xmlns:p14="http://schemas.microsoft.com/office/powerpoint/2010/main" val="3756633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EDAB61-FC8B-431D-8D16-D82717D8EB38}" type="datetimeFigureOut">
              <a:rPr kumimoji="1" lang="ja-JP" altLang="en-US" smtClean="0"/>
              <a:t>2012/9/20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C8FB405-27DF-4FD3-A548-ABABBCF30E40}" type="slidenum">
              <a:rPr kumimoji="1" lang="ja-JP" altLang="en-US" smtClean="0"/>
              <a:t>‹#›</a:t>
            </a:fld>
            <a:endParaRPr kumimoji="1" lang="ja-JP" altLang="en-US"/>
          </a:p>
        </p:txBody>
      </p:sp>
    </p:spTree>
    <p:extLst>
      <p:ext uri="{BB962C8B-B14F-4D97-AF65-F5344CB8AC3E}">
        <p14:creationId xmlns:p14="http://schemas.microsoft.com/office/powerpoint/2010/main" val="79044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EDAB61-FC8B-431D-8D16-D82717D8EB38}" type="datetimeFigureOut">
              <a:rPr kumimoji="1" lang="ja-JP" altLang="en-US" smtClean="0"/>
              <a:t>2012/9/20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8FB405-27DF-4FD3-A548-ABABBCF30E40}" type="slidenum">
              <a:rPr kumimoji="1" lang="ja-JP" altLang="en-US" smtClean="0"/>
              <a:t>‹#›</a:t>
            </a:fld>
            <a:endParaRPr kumimoji="1" lang="ja-JP" altLang="en-US"/>
          </a:p>
        </p:txBody>
      </p:sp>
    </p:spTree>
    <p:extLst>
      <p:ext uri="{BB962C8B-B14F-4D97-AF65-F5344CB8AC3E}">
        <p14:creationId xmlns:p14="http://schemas.microsoft.com/office/powerpoint/2010/main" val="84055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EDAB61-FC8B-431D-8D16-D82717D8EB38}" type="datetimeFigureOut">
              <a:rPr kumimoji="1" lang="ja-JP" altLang="en-US" smtClean="0"/>
              <a:t>2012/9/20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8FB405-27DF-4FD3-A548-ABABBCF30E40}" type="slidenum">
              <a:rPr kumimoji="1" lang="ja-JP" altLang="en-US" smtClean="0"/>
              <a:t>‹#›</a:t>
            </a:fld>
            <a:endParaRPr kumimoji="1" lang="ja-JP" altLang="en-US"/>
          </a:p>
        </p:txBody>
      </p:sp>
    </p:spTree>
    <p:extLst>
      <p:ext uri="{BB962C8B-B14F-4D97-AF65-F5344CB8AC3E}">
        <p14:creationId xmlns:p14="http://schemas.microsoft.com/office/powerpoint/2010/main" val="1425438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DAB61-FC8B-431D-8D16-D82717D8EB38}" type="datetimeFigureOut">
              <a:rPr kumimoji="1" lang="ja-JP" altLang="en-US" smtClean="0"/>
              <a:t>2012/9/20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FB405-27DF-4FD3-A548-ABABBCF30E40}" type="slidenum">
              <a:rPr kumimoji="1" lang="ja-JP" altLang="en-US" smtClean="0"/>
              <a:t>‹#›</a:t>
            </a:fld>
            <a:endParaRPr kumimoji="1" lang="ja-JP" altLang="en-US"/>
          </a:p>
        </p:txBody>
      </p:sp>
    </p:spTree>
    <p:extLst>
      <p:ext uri="{BB962C8B-B14F-4D97-AF65-F5344CB8AC3E}">
        <p14:creationId xmlns:p14="http://schemas.microsoft.com/office/powerpoint/2010/main" val="1599637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476672"/>
            <a:ext cx="7772400" cy="1470025"/>
          </a:xfrm>
        </p:spPr>
        <p:txBody>
          <a:bodyPr/>
          <a:lstStyle/>
          <a:p>
            <a:r>
              <a:rPr kumimoji="1" lang="ja-JP" altLang="en-US" dirty="0" smtClean="0"/>
              <a:t>あなたにわかってもらいたい</a:t>
            </a:r>
            <a:r>
              <a:rPr lang="en-US" altLang="ja-JP" dirty="0" smtClean="0"/>
              <a:t>(</a:t>
            </a:r>
            <a:r>
              <a:rPr lang="en-US" altLang="ja-JP" dirty="0"/>
              <a:t>1)</a:t>
            </a:r>
            <a:endParaRPr kumimoji="1" lang="ja-JP" altLang="en-US" dirty="0"/>
          </a:p>
        </p:txBody>
      </p:sp>
      <p:sp>
        <p:nvSpPr>
          <p:cNvPr id="3" name="サブタイトル 2"/>
          <p:cNvSpPr>
            <a:spLocks noGrp="1"/>
          </p:cNvSpPr>
          <p:nvPr>
            <p:ph type="subTitle" idx="1"/>
          </p:nvPr>
        </p:nvSpPr>
        <p:spPr>
          <a:xfrm>
            <a:off x="1331640" y="2924944"/>
            <a:ext cx="6552728" cy="1872208"/>
          </a:xfrm>
        </p:spPr>
        <p:txBody>
          <a:bodyPr>
            <a:noAutofit/>
          </a:bodyPr>
          <a:lstStyle/>
          <a:p>
            <a:r>
              <a:rPr kumimoji="1" lang="ja-JP" altLang="en-US" sz="4400" b="1" dirty="0" smtClean="0"/>
              <a:t>原発と原爆の違い</a:t>
            </a:r>
            <a:endParaRPr kumimoji="1" lang="en-US" altLang="ja-JP" sz="4400" b="1" dirty="0" smtClean="0"/>
          </a:p>
          <a:p>
            <a:r>
              <a:rPr lang="ja-JP" altLang="en-US" sz="4400" b="1" dirty="0" smtClean="0"/>
              <a:t>そして廃棄物</a:t>
            </a:r>
            <a:endParaRPr kumimoji="1" lang="ja-JP" altLang="en-US" sz="4400" b="1" dirty="0"/>
          </a:p>
        </p:txBody>
      </p:sp>
    </p:spTree>
    <p:extLst>
      <p:ext uri="{BB962C8B-B14F-4D97-AF65-F5344CB8AC3E}">
        <p14:creationId xmlns:p14="http://schemas.microsoft.com/office/powerpoint/2010/main" val="1694879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803" y="-171401"/>
            <a:ext cx="9767379" cy="6419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40303" y="6063057"/>
            <a:ext cx="8993168" cy="369332"/>
          </a:xfrm>
          <a:prstGeom prst="rect">
            <a:avLst/>
          </a:prstGeom>
          <a:noFill/>
        </p:spPr>
        <p:txBody>
          <a:bodyPr wrap="none" rtlCol="0">
            <a:spAutoFit/>
          </a:bodyPr>
          <a:lstStyle/>
          <a:p>
            <a:r>
              <a:rPr kumimoji="1" lang="ja-JP" altLang="en-US" b="1" dirty="0" smtClean="0"/>
              <a:t>放射性廃棄物は</a:t>
            </a:r>
            <a:r>
              <a:rPr lang="ja-JP" altLang="en-US" b="1" dirty="0" smtClean="0"/>
              <a:t>セシウム</a:t>
            </a:r>
            <a:r>
              <a:rPr lang="ja-JP" altLang="en-US" b="1" dirty="0"/>
              <a:t>・ストロンチウム</a:t>
            </a:r>
            <a:r>
              <a:rPr lang="ja-JP" altLang="en-US" b="1" dirty="0" smtClean="0"/>
              <a:t>で</a:t>
            </a:r>
            <a:r>
              <a:rPr lang="en-US" altLang="ja-JP" b="1" dirty="0"/>
              <a:t>400</a:t>
            </a:r>
            <a:r>
              <a:rPr lang="ja-JP" altLang="en-US" b="1" dirty="0"/>
              <a:t>年</a:t>
            </a:r>
            <a:r>
              <a:rPr lang="ja-JP" altLang="en-US" b="1" dirty="0" smtClean="0"/>
              <a:t>以上</a:t>
            </a:r>
            <a:r>
              <a:rPr lang="ja-JP" altLang="en-US" b="1" dirty="0"/>
              <a:t>、多く</a:t>
            </a:r>
            <a:r>
              <a:rPr lang="ja-JP" altLang="en-US" b="1" dirty="0" smtClean="0"/>
              <a:t>が</a:t>
            </a:r>
            <a:r>
              <a:rPr lang="en-US" altLang="ja-JP" b="1" dirty="0"/>
              <a:t>1</a:t>
            </a:r>
            <a:r>
              <a:rPr lang="ja-JP" altLang="en-US" b="1" dirty="0" smtClean="0"/>
              <a:t>万年以上かかってなくなる。</a:t>
            </a:r>
            <a:endParaRPr kumimoji="1" lang="ja-JP" altLang="en-US" b="1" dirty="0"/>
          </a:p>
        </p:txBody>
      </p:sp>
    </p:spTree>
    <p:extLst>
      <p:ext uri="{BB962C8B-B14F-4D97-AF65-F5344CB8AC3E}">
        <p14:creationId xmlns:p14="http://schemas.microsoft.com/office/powerpoint/2010/main" val="2908330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3" y="260648"/>
            <a:ext cx="9036497" cy="729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107503" y="274638"/>
            <a:ext cx="8579297" cy="922114"/>
          </a:xfrm>
          <a:solidFill>
            <a:schemeClr val="bg1"/>
          </a:solidFill>
        </p:spPr>
        <p:txBody>
          <a:bodyPr>
            <a:normAutofit/>
          </a:bodyPr>
          <a:lstStyle/>
          <a:p>
            <a:r>
              <a:rPr kumimoji="1" lang="ja-JP" altLang="en-US" sz="4000" dirty="0" smtClean="0"/>
              <a:t>原発の発電出力と使用済み燃料量</a:t>
            </a:r>
            <a:endParaRPr kumimoji="1" lang="ja-JP" altLang="en-US" sz="4000" dirty="0"/>
          </a:p>
        </p:txBody>
      </p:sp>
    </p:spTree>
    <p:extLst>
      <p:ext uri="{BB962C8B-B14F-4D97-AF65-F5344CB8AC3E}">
        <p14:creationId xmlns:p14="http://schemas.microsoft.com/office/powerpoint/2010/main" val="2054411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656"/>
            <a:ext cx="9144000" cy="7344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179512" y="274638"/>
            <a:ext cx="8784976" cy="634082"/>
          </a:xfrm>
          <a:gradFill>
            <a:gsLst>
              <a:gs pos="0">
                <a:schemeClr val="bg1"/>
              </a:gs>
              <a:gs pos="50000">
                <a:schemeClr val="accent1">
                  <a:tint val="44500"/>
                  <a:satMod val="160000"/>
                </a:schemeClr>
              </a:gs>
              <a:gs pos="100000">
                <a:schemeClr val="accent1">
                  <a:tint val="23500"/>
                  <a:satMod val="160000"/>
                </a:schemeClr>
              </a:gs>
            </a:gsLst>
            <a:lin ang="5400000" scaled="0"/>
          </a:gradFill>
        </p:spPr>
        <p:txBody>
          <a:bodyPr>
            <a:noAutofit/>
          </a:bodyPr>
          <a:lstStyle/>
          <a:p>
            <a:r>
              <a:rPr kumimoji="1" lang="ja-JP" altLang="en-US" sz="2800" b="1" dirty="0" smtClean="0"/>
              <a:t>各原発における使用済燃料プールの容量と残り年数</a:t>
            </a:r>
            <a:endParaRPr kumimoji="1" lang="ja-JP" altLang="en-US" sz="2800" b="1" dirty="0"/>
          </a:p>
        </p:txBody>
      </p:sp>
    </p:spTree>
    <p:extLst>
      <p:ext uri="{BB962C8B-B14F-4D97-AF65-F5344CB8AC3E}">
        <p14:creationId xmlns:p14="http://schemas.microsoft.com/office/powerpoint/2010/main" val="3978315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53758" cy="778098"/>
          </a:xfrm>
        </p:spPr>
        <p:txBody>
          <a:bodyPr>
            <a:noAutofit/>
          </a:bodyPr>
          <a:lstStyle/>
          <a:p>
            <a:r>
              <a:rPr kumimoji="1" lang="ja-JP" altLang="en-US" sz="3200" b="1" dirty="0" smtClean="0"/>
              <a:t>現在最善と言われている</a:t>
            </a:r>
            <a:r>
              <a:rPr kumimoji="1" lang="ja-JP" altLang="en-US" sz="3200" b="1" dirty="0" smtClean="0"/>
              <a:t>処理法：</a:t>
            </a:r>
            <a:r>
              <a:rPr lang="ja-JP" altLang="en-US" sz="3200" b="1" dirty="0" smtClean="0"/>
              <a:t>乾式</a:t>
            </a:r>
            <a:r>
              <a:rPr lang="ja-JP" altLang="en-US" sz="3200" b="1" dirty="0" smtClean="0"/>
              <a:t>中間貯蔵</a:t>
            </a:r>
            <a:endParaRPr kumimoji="1" lang="ja-JP" altLang="en-US" sz="3200" b="1" dirty="0"/>
          </a:p>
        </p:txBody>
      </p:sp>
      <p:sp>
        <p:nvSpPr>
          <p:cNvPr id="3" name="コンテンツ プレースホルダー 2"/>
          <p:cNvSpPr>
            <a:spLocks noGrp="1"/>
          </p:cNvSpPr>
          <p:nvPr>
            <p:ph idx="1"/>
          </p:nvPr>
        </p:nvSpPr>
        <p:spPr>
          <a:xfrm>
            <a:off x="457200" y="1268759"/>
            <a:ext cx="8229600" cy="2260263"/>
          </a:xfrm>
        </p:spPr>
        <p:txBody>
          <a:bodyPr>
            <a:normAutofit/>
          </a:bodyPr>
          <a:lstStyle/>
          <a:p>
            <a:r>
              <a:rPr kumimoji="1" lang="ja-JP" altLang="en-US" sz="2800" b="1" dirty="0" smtClean="0"/>
              <a:t>再処理よりはるかに安い。</a:t>
            </a:r>
            <a:endParaRPr kumimoji="1" lang="en-US" altLang="ja-JP" sz="2800" b="1" dirty="0" smtClean="0"/>
          </a:p>
          <a:p>
            <a:r>
              <a:rPr lang="ja-JP" altLang="en-US" sz="2800" b="1" dirty="0"/>
              <a:t>フクシマ</a:t>
            </a:r>
            <a:r>
              <a:rPr lang="ja-JP" altLang="en-US" sz="2800" b="1" dirty="0" smtClean="0"/>
              <a:t>でも乾式貯蔵施設は無事</a:t>
            </a:r>
            <a:endParaRPr lang="en-US" altLang="ja-JP" sz="2800" b="1" dirty="0" smtClean="0"/>
          </a:p>
          <a:p>
            <a:r>
              <a:rPr kumimoji="1" lang="ja-JP" altLang="en-US" sz="2800" b="1" dirty="0" smtClean="0"/>
              <a:t>燃料</a:t>
            </a:r>
            <a:r>
              <a:rPr kumimoji="1" lang="ja-JP" altLang="en-US" sz="2800" b="1" dirty="0"/>
              <a:t>プールのよう</a:t>
            </a:r>
            <a:r>
              <a:rPr kumimoji="1" lang="ja-JP" altLang="en-US" sz="2800" b="1" dirty="0" smtClean="0"/>
              <a:t>に冷却の必要が</a:t>
            </a:r>
            <a:r>
              <a:rPr kumimoji="1" lang="ja-JP" altLang="en-US" sz="2800" b="1" dirty="0" smtClean="0"/>
              <a:t>ない</a:t>
            </a:r>
            <a:endParaRPr kumimoji="1" lang="en-US" altLang="ja-JP" sz="2800" b="1" dirty="0" smtClean="0"/>
          </a:p>
          <a:p>
            <a:r>
              <a:rPr lang="en-US" altLang="ja-JP" sz="2800" b="1" dirty="0" smtClean="0"/>
              <a:t>50</a:t>
            </a:r>
            <a:r>
              <a:rPr lang="ja-JP" altLang="en-US" sz="2800" b="1" dirty="0" smtClean="0"/>
              <a:t>～</a:t>
            </a:r>
            <a:r>
              <a:rPr lang="en-US" altLang="ja-JP" sz="2800" b="1" dirty="0" smtClean="0"/>
              <a:t>100</a:t>
            </a:r>
            <a:r>
              <a:rPr lang="ja-JP" altLang="en-US" sz="2800" b="1" dirty="0" smtClean="0"/>
              <a:t>年間貯蔵し、其の後、</a:t>
            </a:r>
            <a:r>
              <a:rPr lang="ja-JP" altLang="en-US" sz="2800" b="1" dirty="0"/>
              <a:t>次</a:t>
            </a:r>
            <a:r>
              <a:rPr lang="ja-JP" altLang="en-US" sz="2800" b="1" dirty="0" smtClean="0"/>
              <a:t>の対策</a:t>
            </a:r>
            <a:endParaRPr kumimoji="1" lang="ja-JP" altLang="en-US" sz="2800" b="1" dirty="0"/>
          </a:p>
        </p:txBody>
      </p:sp>
      <p:sp>
        <p:nvSpPr>
          <p:cNvPr id="4" name="テキスト ボックス 3"/>
          <p:cNvSpPr txBox="1"/>
          <p:nvPr/>
        </p:nvSpPr>
        <p:spPr>
          <a:xfrm>
            <a:off x="3275856" y="6373163"/>
            <a:ext cx="5456943" cy="369332"/>
          </a:xfrm>
          <a:prstGeom prst="rect">
            <a:avLst/>
          </a:prstGeom>
          <a:noFill/>
        </p:spPr>
        <p:txBody>
          <a:bodyPr wrap="none" rtlCol="0">
            <a:spAutoFit/>
          </a:bodyPr>
          <a:lstStyle/>
          <a:p>
            <a:r>
              <a:rPr kumimoji="1" lang="ja-JP" altLang="en-US" dirty="0" smtClean="0"/>
              <a:t>フランク・フォンヒッペル博士（ＩＰＦＭ共同議長）より引用</a:t>
            </a:r>
            <a:endParaRPr kumimoji="1"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529022"/>
            <a:ext cx="8553758" cy="2808312"/>
          </a:xfrm>
          <a:prstGeom prst="rect">
            <a:avLst/>
          </a:prstGeom>
        </p:spPr>
      </p:pic>
    </p:spTree>
    <p:extLst>
      <p:ext uri="{BB962C8B-B14F-4D97-AF65-F5344CB8AC3E}">
        <p14:creationId xmlns:p14="http://schemas.microsoft.com/office/powerpoint/2010/main" val="3088202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放射性廃棄物と再処理</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再処理は、放射性廃棄物削減等には寄与しない。</a:t>
            </a:r>
            <a:r>
              <a:rPr lang="en-US" altLang="ja-JP" dirty="0" smtClean="0"/>
              <a:t>(</a:t>
            </a:r>
            <a:r>
              <a:rPr lang="ja-JP" altLang="en-US" dirty="0" smtClean="0"/>
              <a:t>むしろ</a:t>
            </a:r>
            <a:r>
              <a:rPr lang="ja-JP" altLang="en-US" dirty="0"/>
              <a:t>廃棄</a:t>
            </a:r>
            <a:r>
              <a:rPr lang="ja-JP" altLang="en-US" dirty="0" smtClean="0"/>
              <a:t>処理</a:t>
            </a:r>
            <a:r>
              <a:rPr lang="ja-JP" altLang="en-US" dirty="0" smtClean="0"/>
              <a:t>を難しくする）</a:t>
            </a:r>
            <a:endParaRPr lang="en-US" altLang="ja-JP" dirty="0" smtClean="0"/>
          </a:p>
          <a:p>
            <a:r>
              <a:rPr lang="ja-JP" altLang="en-US" dirty="0" smtClean="0"/>
              <a:t>もんじゅのような増殖炉の商業化は不可能と電力会社も思っている。</a:t>
            </a:r>
            <a:r>
              <a:rPr lang="en-US" altLang="ja-JP" dirty="0" smtClean="0"/>
              <a:t>(</a:t>
            </a:r>
            <a:r>
              <a:rPr lang="ja-JP" altLang="en-US" dirty="0" smtClean="0"/>
              <a:t>増殖炉は再処理を必要とする）</a:t>
            </a:r>
            <a:endParaRPr lang="en-US" altLang="ja-JP" dirty="0" smtClean="0"/>
          </a:p>
          <a:p>
            <a:r>
              <a:rPr kumimoji="1" lang="ja-JP" altLang="en-US" dirty="0" smtClean="0"/>
              <a:t>使用済み燃料を貯蔵し</a:t>
            </a:r>
            <a:r>
              <a:rPr lang="ja-JP" altLang="en-US" dirty="0"/>
              <a:t>て</a:t>
            </a:r>
            <a:r>
              <a:rPr lang="ja-JP" altLang="en-US" dirty="0" smtClean="0"/>
              <a:t>から、地下処分場に直接処分した方が、再処理よりはるかに安い。</a:t>
            </a:r>
            <a:endParaRPr kumimoji="1" lang="en-US" altLang="ja-JP" dirty="0" smtClean="0"/>
          </a:p>
          <a:p>
            <a:r>
              <a:rPr lang="ja-JP" altLang="en-US" dirty="0" smtClean="0"/>
              <a:t>乾式中間貯蔵は、アメリカ、ドイツでも既に始めている。</a:t>
            </a:r>
            <a:endParaRPr kumimoji="1" lang="ja-JP" altLang="en-US" dirty="0"/>
          </a:p>
        </p:txBody>
      </p:sp>
      <p:sp>
        <p:nvSpPr>
          <p:cNvPr id="4" name="テキスト ボックス 3"/>
          <p:cNvSpPr txBox="1"/>
          <p:nvPr/>
        </p:nvSpPr>
        <p:spPr>
          <a:xfrm>
            <a:off x="3275856" y="6373163"/>
            <a:ext cx="5456943" cy="369332"/>
          </a:xfrm>
          <a:prstGeom prst="rect">
            <a:avLst/>
          </a:prstGeom>
          <a:noFill/>
        </p:spPr>
        <p:txBody>
          <a:bodyPr wrap="none" rtlCol="0">
            <a:spAutoFit/>
          </a:bodyPr>
          <a:lstStyle/>
          <a:p>
            <a:r>
              <a:rPr kumimoji="1" lang="ja-JP" altLang="en-US" dirty="0" smtClean="0"/>
              <a:t>フランク・フォンヒッペル博士（ＩＰＦＭ共同議長）より引用</a:t>
            </a:r>
            <a:endParaRPr kumimoji="1" lang="ja-JP" altLang="en-US" dirty="0"/>
          </a:p>
        </p:txBody>
      </p:sp>
    </p:spTree>
    <p:extLst>
      <p:ext uri="{BB962C8B-B14F-4D97-AF65-F5344CB8AC3E}">
        <p14:creationId xmlns:p14="http://schemas.microsoft.com/office/powerpoint/2010/main" val="2661639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原発も原爆も同じです。</a:t>
            </a:r>
            <a:endParaRPr kumimoji="1" lang="en-US" altLang="ja-JP" dirty="0" smtClean="0"/>
          </a:p>
          <a:p>
            <a:r>
              <a:rPr kumimoji="1" lang="ja-JP" altLang="en-US" dirty="0" smtClean="0"/>
              <a:t>原発はゆっくりとした爆発で、爆発をコントロールできますが、止めさせる事は出来ません。</a:t>
            </a:r>
            <a:endParaRPr kumimoji="1" lang="en-US" altLang="ja-JP" dirty="0" smtClean="0"/>
          </a:p>
          <a:p>
            <a:r>
              <a:rPr kumimoji="1" lang="ja-JP" altLang="en-US" dirty="0" smtClean="0"/>
              <a:t>放射性廃棄物は、溜まり続け処分出来ていません。</a:t>
            </a:r>
            <a:endParaRPr kumimoji="1" lang="en-US" altLang="ja-JP" dirty="0" smtClean="0"/>
          </a:p>
          <a:p>
            <a:r>
              <a:rPr lang="ja-JP" altLang="en-US" dirty="0" smtClean="0"/>
              <a:t>現在</a:t>
            </a:r>
            <a:r>
              <a:rPr lang="ja-JP" altLang="en-US" dirty="0"/>
              <a:t>、経産省</a:t>
            </a:r>
            <a:r>
              <a:rPr lang="ja-JP" altLang="en-US" dirty="0" smtClean="0"/>
              <a:t>も</a:t>
            </a:r>
            <a:r>
              <a:rPr lang="ja-JP" altLang="en-US" dirty="0"/>
              <a:t>検討して</a:t>
            </a:r>
            <a:r>
              <a:rPr lang="ja-JP" altLang="en-US" dirty="0" smtClean="0"/>
              <a:t>いる</a:t>
            </a:r>
            <a:r>
              <a:rPr lang="ja-JP" altLang="en-US" dirty="0"/>
              <a:t>世界的</a:t>
            </a:r>
            <a:r>
              <a:rPr lang="ja-JP" altLang="en-US" dirty="0" smtClean="0"/>
              <a:t>に</a:t>
            </a:r>
            <a:r>
              <a:rPr lang="ja-JP" altLang="en-US" dirty="0"/>
              <a:t>受け入れられて</a:t>
            </a:r>
            <a:r>
              <a:rPr lang="ja-JP" altLang="en-US" dirty="0" smtClean="0"/>
              <a:t>いる乾式中間</a:t>
            </a:r>
            <a:r>
              <a:rPr lang="ja-JP" altLang="en-US" dirty="0"/>
              <a:t>貯蔵</a:t>
            </a:r>
            <a:r>
              <a:rPr lang="ja-JP" altLang="en-US" dirty="0" smtClean="0"/>
              <a:t>が</a:t>
            </a:r>
            <a:r>
              <a:rPr lang="ja-JP" altLang="en-US" dirty="0"/>
              <a:t>、現実的</a:t>
            </a:r>
            <a:r>
              <a:rPr lang="ja-JP" altLang="en-US" dirty="0" smtClean="0"/>
              <a:t>は</a:t>
            </a:r>
            <a:r>
              <a:rPr lang="ja-JP" altLang="en-US" dirty="0"/>
              <a:t>唯一</a:t>
            </a:r>
            <a:r>
              <a:rPr lang="ja-JP" altLang="en-US" dirty="0" smtClean="0"/>
              <a:t>の手段と思われます。</a:t>
            </a:r>
            <a:endParaRPr kumimoji="1" lang="ja-JP" altLang="en-US" dirty="0"/>
          </a:p>
        </p:txBody>
      </p:sp>
    </p:spTree>
    <p:extLst>
      <p:ext uri="{BB962C8B-B14F-4D97-AF65-F5344CB8AC3E}">
        <p14:creationId xmlns:p14="http://schemas.microsoft.com/office/powerpoint/2010/main" val="266621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864096"/>
          </a:xfrm>
        </p:spPr>
        <p:txBody>
          <a:bodyPr/>
          <a:lstStyle/>
          <a:p>
            <a:r>
              <a:rPr kumimoji="1" lang="ja-JP" altLang="en-US" dirty="0" smtClean="0"/>
              <a:t>両方とも核分裂反応を利用</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791" y="1127446"/>
            <a:ext cx="7774641" cy="5469906"/>
          </a:xfrm>
        </p:spPr>
      </p:pic>
      <p:sp>
        <p:nvSpPr>
          <p:cNvPr id="5" name="テキスト ボックス 4"/>
          <p:cNvSpPr txBox="1"/>
          <p:nvPr/>
        </p:nvSpPr>
        <p:spPr>
          <a:xfrm>
            <a:off x="3661409" y="1043444"/>
            <a:ext cx="5482591" cy="400110"/>
          </a:xfrm>
          <a:prstGeom prst="rect">
            <a:avLst/>
          </a:prstGeom>
          <a:noFill/>
        </p:spPr>
        <p:txBody>
          <a:bodyPr wrap="none" rtlCol="0">
            <a:spAutoFit/>
          </a:bodyPr>
          <a:lstStyle/>
          <a:p>
            <a:r>
              <a:rPr kumimoji="1" lang="ja-JP" altLang="en-US" sz="2000" b="1" dirty="0" smtClean="0"/>
              <a:t>ゆっくりとした分裂反応になるように制御棒を使用</a:t>
            </a:r>
            <a:endParaRPr kumimoji="1" lang="ja-JP" altLang="en-US" sz="2000" b="1" dirty="0"/>
          </a:p>
        </p:txBody>
      </p:sp>
      <p:sp>
        <p:nvSpPr>
          <p:cNvPr id="6" name="テキスト ボックス 5"/>
          <p:cNvSpPr txBox="1"/>
          <p:nvPr/>
        </p:nvSpPr>
        <p:spPr>
          <a:xfrm>
            <a:off x="395536" y="2420888"/>
            <a:ext cx="2218877" cy="707886"/>
          </a:xfrm>
          <a:prstGeom prst="rect">
            <a:avLst/>
          </a:prstGeom>
          <a:noFill/>
        </p:spPr>
        <p:txBody>
          <a:bodyPr wrap="none" rtlCol="0">
            <a:spAutoFit/>
          </a:bodyPr>
          <a:lstStyle/>
          <a:p>
            <a:r>
              <a:rPr kumimoji="1" lang="ja-JP" altLang="en-US" sz="2000" b="1" dirty="0" smtClean="0"/>
              <a:t>ウラン</a:t>
            </a:r>
            <a:r>
              <a:rPr kumimoji="1" lang="en-US" altLang="ja-JP" sz="2000" b="1" dirty="0" smtClean="0"/>
              <a:t>235</a:t>
            </a:r>
            <a:r>
              <a:rPr kumimoji="1" lang="ja-JP" altLang="en-US" sz="2000" b="1" dirty="0" smtClean="0"/>
              <a:t>の</a:t>
            </a:r>
            <a:endParaRPr kumimoji="1" lang="en-US" altLang="ja-JP" sz="2000" b="1" dirty="0" smtClean="0"/>
          </a:p>
          <a:p>
            <a:r>
              <a:rPr kumimoji="1" lang="ja-JP" altLang="en-US" sz="2000" b="1" dirty="0" smtClean="0"/>
              <a:t>濃縮度</a:t>
            </a:r>
            <a:r>
              <a:rPr kumimoji="1" lang="en-US" altLang="ja-JP" sz="2000" b="1" dirty="0" smtClean="0"/>
              <a:t>2-5%</a:t>
            </a:r>
            <a:r>
              <a:rPr kumimoji="1" lang="ja-JP" altLang="en-US" sz="2000" b="1" dirty="0" smtClean="0"/>
              <a:t>で低い</a:t>
            </a:r>
            <a:endParaRPr kumimoji="1" lang="ja-JP" altLang="en-US" sz="2000" b="1" dirty="0"/>
          </a:p>
        </p:txBody>
      </p:sp>
      <p:sp>
        <p:nvSpPr>
          <p:cNvPr id="7" name="テキスト ボックス 6"/>
          <p:cNvSpPr txBox="1"/>
          <p:nvPr/>
        </p:nvSpPr>
        <p:spPr>
          <a:xfrm>
            <a:off x="395536" y="5805264"/>
            <a:ext cx="2526654" cy="707886"/>
          </a:xfrm>
          <a:prstGeom prst="rect">
            <a:avLst/>
          </a:prstGeom>
          <a:noFill/>
        </p:spPr>
        <p:txBody>
          <a:bodyPr wrap="none" rtlCol="0">
            <a:spAutoFit/>
          </a:bodyPr>
          <a:lstStyle/>
          <a:p>
            <a:r>
              <a:rPr kumimoji="1" lang="ja-JP" altLang="en-US" sz="2000" b="1" dirty="0" smtClean="0"/>
              <a:t>ウラン</a:t>
            </a:r>
            <a:r>
              <a:rPr kumimoji="1" lang="en-US" altLang="ja-JP" sz="2000" b="1" dirty="0" smtClean="0"/>
              <a:t>235</a:t>
            </a:r>
            <a:r>
              <a:rPr kumimoji="1" lang="ja-JP" altLang="en-US" sz="2000" b="1" dirty="0" smtClean="0"/>
              <a:t>の濃縮度が</a:t>
            </a:r>
            <a:endParaRPr kumimoji="1" lang="en-US" altLang="ja-JP" sz="2000" b="1" dirty="0" smtClean="0"/>
          </a:p>
          <a:p>
            <a:r>
              <a:rPr lang="en-US" altLang="ja-JP" sz="2000" b="1" dirty="0"/>
              <a:t>90%</a:t>
            </a:r>
            <a:r>
              <a:rPr lang="ja-JP" altLang="en-US" sz="2000" b="1" dirty="0"/>
              <a:t>以上で</a:t>
            </a:r>
            <a:r>
              <a:rPr kumimoji="1" lang="ja-JP" altLang="en-US" sz="2000" b="1" dirty="0" smtClean="0"/>
              <a:t>高い</a:t>
            </a:r>
            <a:endParaRPr kumimoji="1" lang="ja-JP" altLang="en-US" sz="2000" b="1" dirty="0"/>
          </a:p>
        </p:txBody>
      </p:sp>
      <p:sp>
        <p:nvSpPr>
          <p:cNvPr id="8" name="テキスト ボックス 7"/>
          <p:cNvSpPr txBox="1"/>
          <p:nvPr/>
        </p:nvSpPr>
        <p:spPr>
          <a:xfrm>
            <a:off x="5724128" y="3491716"/>
            <a:ext cx="3097323" cy="400110"/>
          </a:xfrm>
          <a:prstGeom prst="rect">
            <a:avLst/>
          </a:prstGeom>
          <a:noFill/>
        </p:spPr>
        <p:txBody>
          <a:bodyPr wrap="none" rtlCol="0">
            <a:spAutoFit/>
          </a:bodyPr>
          <a:lstStyle/>
          <a:p>
            <a:r>
              <a:rPr kumimoji="1" lang="ja-JP" altLang="en-US" sz="2000" b="1" dirty="0" smtClean="0"/>
              <a:t>どちらも核分裂時の熱利用</a:t>
            </a:r>
            <a:endParaRPr kumimoji="1" lang="ja-JP" altLang="en-US" sz="2000" b="1" dirty="0"/>
          </a:p>
        </p:txBody>
      </p:sp>
      <p:sp>
        <p:nvSpPr>
          <p:cNvPr id="3" name="テキスト ボックス 2"/>
          <p:cNvSpPr txBox="1"/>
          <p:nvPr/>
        </p:nvSpPr>
        <p:spPr>
          <a:xfrm>
            <a:off x="395536" y="1165677"/>
            <a:ext cx="2659702" cy="461665"/>
          </a:xfrm>
          <a:prstGeom prst="rect">
            <a:avLst/>
          </a:prstGeom>
          <a:solidFill>
            <a:schemeClr val="bg1"/>
          </a:solidFill>
        </p:spPr>
        <p:txBody>
          <a:bodyPr wrap="none" rtlCol="0">
            <a:spAutoFit/>
          </a:bodyPr>
          <a:lstStyle/>
          <a:p>
            <a:r>
              <a:rPr kumimoji="1" lang="ja-JP" altLang="en-US" sz="2400" b="1" dirty="0" smtClean="0"/>
              <a:t>原子力発電の場合</a:t>
            </a:r>
            <a:endParaRPr kumimoji="1" lang="ja-JP" altLang="en-US" sz="2400" b="1" dirty="0"/>
          </a:p>
        </p:txBody>
      </p:sp>
      <p:sp>
        <p:nvSpPr>
          <p:cNvPr id="9" name="テキスト ボックス 8"/>
          <p:cNvSpPr txBox="1"/>
          <p:nvPr/>
        </p:nvSpPr>
        <p:spPr>
          <a:xfrm>
            <a:off x="483701" y="3911732"/>
            <a:ext cx="2350323" cy="461665"/>
          </a:xfrm>
          <a:prstGeom prst="rect">
            <a:avLst/>
          </a:prstGeom>
          <a:solidFill>
            <a:schemeClr val="bg1"/>
          </a:solidFill>
        </p:spPr>
        <p:txBody>
          <a:bodyPr wrap="none" rtlCol="0">
            <a:spAutoFit/>
          </a:bodyPr>
          <a:lstStyle/>
          <a:p>
            <a:r>
              <a:rPr kumimoji="1" lang="ja-JP" altLang="en-US" sz="2400" b="1" dirty="0" smtClean="0"/>
              <a:t>原子爆弾の場合</a:t>
            </a:r>
            <a:endParaRPr kumimoji="1" lang="ja-JP" altLang="en-US" sz="2400" b="1" dirty="0"/>
          </a:p>
        </p:txBody>
      </p:sp>
    </p:spTree>
    <p:extLst>
      <p:ext uri="{BB962C8B-B14F-4D97-AF65-F5344CB8AC3E}">
        <p14:creationId xmlns:p14="http://schemas.microsoft.com/office/powerpoint/2010/main" val="195125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ウラン</a:t>
            </a:r>
            <a:r>
              <a:rPr kumimoji="1" lang="en-US" altLang="ja-JP" dirty="0" smtClean="0"/>
              <a:t>235</a:t>
            </a:r>
            <a:r>
              <a:rPr kumimoji="1" lang="ja-JP" altLang="en-US" dirty="0" smtClean="0"/>
              <a:t>の核分裂生成物</a:t>
            </a:r>
            <a:endParaRPr kumimoji="1" lang="ja-JP" altLang="en-US" dirty="0"/>
          </a:p>
        </p:txBody>
      </p:sp>
      <p:pic>
        <p:nvPicPr>
          <p:cNvPr id="6" name="コンテンツ プレースホルダー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94" y="1772816"/>
            <a:ext cx="9145246" cy="5085184"/>
          </a:xfrm>
        </p:spPr>
      </p:pic>
    </p:spTree>
    <p:extLst>
      <p:ext uri="{BB962C8B-B14F-4D97-AF65-F5344CB8AC3E}">
        <p14:creationId xmlns:p14="http://schemas.microsoft.com/office/powerpoint/2010/main" val="3503740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燃えないウラン</a:t>
            </a:r>
            <a:r>
              <a:rPr kumimoji="1" lang="en-US" altLang="ja-JP" dirty="0" smtClean="0"/>
              <a:t>238</a:t>
            </a:r>
            <a:endParaRPr kumimoji="1" lang="ja-JP" altLang="en-US" dirty="0"/>
          </a:p>
        </p:txBody>
      </p:sp>
      <p:sp>
        <p:nvSpPr>
          <p:cNvPr id="3" name="コンテンツ プレースホルダー 2"/>
          <p:cNvSpPr>
            <a:spLocks noGrp="1"/>
          </p:cNvSpPr>
          <p:nvPr>
            <p:ph idx="1"/>
          </p:nvPr>
        </p:nvSpPr>
        <p:spPr>
          <a:xfrm>
            <a:off x="457200" y="1600201"/>
            <a:ext cx="8229600" cy="1108720"/>
          </a:xfrm>
        </p:spPr>
        <p:txBody>
          <a:bodyPr>
            <a:normAutofit fontScale="85000" lnSpcReduction="20000"/>
          </a:bodyPr>
          <a:lstStyle/>
          <a:p>
            <a:pPr marL="0" indent="0">
              <a:buNone/>
            </a:pPr>
            <a:r>
              <a:rPr kumimoji="1" lang="ja-JP" altLang="en-US" dirty="0" smtClean="0"/>
              <a:t>燃料棒には、３～４％の燃えるウラン２３５と</a:t>
            </a:r>
            <a:r>
              <a:rPr kumimoji="1" lang="en-US" altLang="ja-JP" dirty="0" smtClean="0"/>
              <a:t>96</a:t>
            </a:r>
            <a:r>
              <a:rPr kumimoji="1" lang="ja-JP" altLang="en-US" dirty="0" smtClean="0"/>
              <a:t>％以上の燃えないウラン２３８から成っていますが、このウラン２３８も中性子を吸収するとプルトニウム２３９に変化します。</a:t>
            </a:r>
            <a:endParaRPr kumimoji="1" lang="ja-JP" altLang="en-US" dirty="0"/>
          </a:p>
        </p:txBody>
      </p:sp>
      <p:sp>
        <p:nvSpPr>
          <p:cNvPr id="6" name="フローチャート : 結合子 5"/>
          <p:cNvSpPr/>
          <p:nvPr/>
        </p:nvSpPr>
        <p:spPr>
          <a:xfrm>
            <a:off x="2372395" y="3356992"/>
            <a:ext cx="1328542" cy="1255494"/>
          </a:xfrm>
          <a:prstGeom prst="flowChartConnector">
            <a:avLst/>
          </a:prstGeom>
          <a:solidFill>
            <a:schemeClr val="accent3">
              <a:lumMod val="75000"/>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1" dirty="0" smtClean="0">
                <a:solidFill>
                  <a:sysClr val="windowText" lastClr="000000"/>
                </a:solidFill>
              </a:rPr>
              <a:t>Ｕ</a:t>
            </a:r>
            <a:endParaRPr kumimoji="1" lang="en-US" altLang="ja-JP" sz="2200" b="1" dirty="0" smtClean="0">
              <a:solidFill>
                <a:sysClr val="windowText" lastClr="000000"/>
              </a:solidFill>
            </a:endParaRPr>
          </a:p>
          <a:p>
            <a:pPr algn="ctr"/>
            <a:r>
              <a:rPr kumimoji="1" lang="ja-JP" altLang="en-US" sz="2200" b="1" dirty="0" smtClean="0">
                <a:solidFill>
                  <a:sysClr val="windowText" lastClr="000000"/>
                </a:solidFill>
              </a:rPr>
              <a:t>２３８</a:t>
            </a:r>
            <a:endParaRPr kumimoji="1" lang="ja-JP" altLang="en-US" sz="2200" b="1" dirty="0">
              <a:solidFill>
                <a:sysClr val="windowText" lastClr="000000"/>
              </a:solidFill>
            </a:endParaRPr>
          </a:p>
        </p:txBody>
      </p:sp>
      <p:sp>
        <p:nvSpPr>
          <p:cNvPr id="7" name="フローチャート : 結合子 6"/>
          <p:cNvSpPr/>
          <p:nvPr/>
        </p:nvSpPr>
        <p:spPr>
          <a:xfrm>
            <a:off x="755576" y="3845256"/>
            <a:ext cx="362355" cy="375831"/>
          </a:xfrm>
          <a:prstGeom prst="flowChartConnec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ローチャート : 結合子 7"/>
          <p:cNvSpPr/>
          <p:nvPr/>
        </p:nvSpPr>
        <p:spPr>
          <a:xfrm>
            <a:off x="5652120" y="3338536"/>
            <a:ext cx="1296144" cy="119706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err="1" smtClean="0"/>
              <a:t>Pu</a:t>
            </a:r>
            <a:endParaRPr kumimoji="1" lang="en-US" altLang="ja-JP" sz="2400" b="1" dirty="0" smtClean="0"/>
          </a:p>
          <a:p>
            <a:pPr algn="ctr"/>
            <a:r>
              <a:rPr kumimoji="1" lang="en-US" altLang="ja-JP" sz="2400" b="1" dirty="0" smtClean="0"/>
              <a:t>239</a:t>
            </a:r>
            <a:endParaRPr kumimoji="1" lang="ja-JP" altLang="en-US" sz="2400" b="1" dirty="0"/>
          </a:p>
        </p:txBody>
      </p:sp>
      <p:sp>
        <p:nvSpPr>
          <p:cNvPr id="9" name="右矢印 8"/>
          <p:cNvSpPr/>
          <p:nvPr/>
        </p:nvSpPr>
        <p:spPr>
          <a:xfrm>
            <a:off x="1463097" y="3789040"/>
            <a:ext cx="4320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a:off x="4001367" y="3723777"/>
            <a:ext cx="4320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99329" y="4612486"/>
            <a:ext cx="1112805" cy="461665"/>
          </a:xfrm>
          <a:prstGeom prst="rect">
            <a:avLst/>
          </a:prstGeom>
          <a:noFill/>
        </p:spPr>
        <p:txBody>
          <a:bodyPr wrap="none" rtlCol="0">
            <a:spAutoFit/>
          </a:bodyPr>
          <a:lstStyle/>
          <a:p>
            <a:r>
              <a:rPr kumimoji="1" lang="ja-JP" altLang="en-US" sz="2400" b="1" dirty="0" smtClean="0"/>
              <a:t>中性子</a:t>
            </a:r>
            <a:endParaRPr kumimoji="1" lang="ja-JP" altLang="en-US" sz="2400" b="1" dirty="0"/>
          </a:p>
        </p:txBody>
      </p:sp>
      <p:sp>
        <p:nvSpPr>
          <p:cNvPr id="12" name="テキスト ボックス 11"/>
          <p:cNvSpPr txBox="1"/>
          <p:nvPr/>
        </p:nvSpPr>
        <p:spPr>
          <a:xfrm>
            <a:off x="2372395" y="4800720"/>
            <a:ext cx="1628972" cy="461665"/>
          </a:xfrm>
          <a:prstGeom prst="rect">
            <a:avLst/>
          </a:prstGeom>
          <a:noFill/>
        </p:spPr>
        <p:txBody>
          <a:bodyPr wrap="none" rtlCol="0">
            <a:spAutoFit/>
          </a:bodyPr>
          <a:lstStyle/>
          <a:p>
            <a:r>
              <a:rPr lang="ja-JP" altLang="en-US" sz="2400" b="1" dirty="0" smtClean="0"/>
              <a:t>ウラン</a:t>
            </a:r>
            <a:r>
              <a:rPr lang="ja-JP" altLang="en-US" sz="2400" b="1" dirty="0"/>
              <a:t>２３８</a:t>
            </a:r>
            <a:endParaRPr kumimoji="1" lang="ja-JP" altLang="en-US" sz="2400" b="1" dirty="0"/>
          </a:p>
        </p:txBody>
      </p:sp>
      <p:sp>
        <p:nvSpPr>
          <p:cNvPr id="13" name="テキスト ボックス 12"/>
          <p:cNvSpPr txBox="1"/>
          <p:nvPr/>
        </p:nvSpPr>
        <p:spPr>
          <a:xfrm>
            <a:off x="5220072" y="4797033"/>
            <a:ext cx="2476960" cy="461665"/>
          </a:xfrm>
          <a:prstGeom prst="rect">
            <a:avLst/>
          </a:prstGeom>
          <a:noFill/>
        </p:spPr>
        <p:txBody>
          <a:bodyPr wrap="none" rtlCol="0">
            <a:spAutoFit/>
          </a:bodyPr>
          <a:lstStyle/>
          <a:p>
            <a:r>
              <a:rPr kumimoji="1" lang="ja-JP" altLang="en-US" sz="2400" b="1" dirty="0" smtClean="0"/>
              <a:t>プルトニウム２３９</a:t>
            </a:r>
            <a:endParaRPr kumimoji="1" lang="ja-JP" altLang="en-US" sz="2400" b="1" dirty="0"/>
          </a:p>
        </p:txBody>
      </p:sp>
      <p:sp>
        <p:nvSpPr>
          <p:cNvPr id="14" name="右矢印 13"/>
          <p:cNvSpPr/>
          <p:nvPr/>
        </p:nvSpPr>
        <p:spPr>
          <a:xfrm>
            <a:off x="5004048" y="3721045"/>
            <a:ext cx="4320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04306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kumimoji="1" lang="ja-JP" altLang="en-US" dirty="0" smtClean="0"/>
              <a:t>原子炉内での燃料転換</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908720"/>
            <a:ext cx="7467527" cy="5949280"/>
          </a:xfrm>
          <a:prstGeom prst="rect">
            <a:avLst/>
          </a:prstGeom>
        </p:spPr>
      </p:pic>
      <p:sp>
        <p:nvSpPr>
          <p:cNvPr id="5" name="テキスト ボックス 4"/>
          <p:cNvSpPr txBox="1"/>
          <p:nvPr/>
        </p:nvSpPr>
        <p:spPr>
          <a:xfrm>
            <a:off x="7958390" y="4509120"/>
            <a:ext cx="461665" cy="1648849"/>
          </a:xfrm>
          <a:prstGeom prst="rect">
            <a:avLst/>
          </a:prstGeom>
          <a:noFill/>
        </p:spPr>
        <p:txBody>
          <a:bodyPr vert="eaVert" wrap="none" rtlCol="0">
            <a:spAutoFit/>
          </a:bodyPr>
          <a:lstStyle/>
          <a:p>
            <a:r>
              <a:rPr lang="ja-JP" altLang="en-US" dirty="0"/>
              <a:t>燃料</a:t>
            </a:r>
            <a:r>
              <a:rPr lang="ja-JP" altLang="en-US" dirty="0" smtClean="0"/>
              <a:t>棒各一トン</a:t>
            </a:r>
            <a:endParaRPr kumimoji="1" lang="ja-JP" altLang="en-US" dirty="0"/>
          </a:p>
        </p:txBody>
      </p:sp>
      <p:sp>
        <p:nvSpPr>
          <p:cNvPr id="6" name="テキスト ボックス 5"/>
          <p:cNvSpPr txBox="1"/>
          <p:nvPr/>
        </p:nvSpPr>
        <p:spPr>
          <a:xfrm>
            <a:off x="6156176" y="971436"/>
            <a:ext cx="2640338" cy="369332"/>
          </a:xfrm>
          <a:prstGeom prst="rect">
            <a:avLst/>
          </a:prstGeom>
          <a:noFill/>
        </p:spPr>
        <p:txBody>
          <a:bodyPr wrap="none" rtlCol="0">
            <a:spAutoFit/>
          </a:bodyPr>
          <a:lstStyle/>
          <a:p>
            <a:r>
              <a:rPr kumimoji="1" lang="ja-JP" altLang="en-US" dirty="0" smtClean="0"/>
              <a:t>熱</a:t>
            </a:r>
            <a:r>
              <a:rPr kumimoji="1" lang="en-US" altLang="ja-JP" dirty="0" smtClean="0"/>
              <a:t>1MWd</a:t>
            </a:r>
            <a:r>
              <a:rPr lang="ja-JP" altLang="en-US" dirty="0" smtClean="0"/>
              <a:t>⇒電気</a:t>
            </a:r>
            <a:r>
              <a:rPr lang="en-US" altLang="ja-JP" dirty="0" smtClean="0"/>
              <a:t>8400kWh</a:t>
            </a:r>
            <a:endParaRPr kumimoji="1" lang="ja-JP" altLang="en-US" dirty="0"/>
          </a:p>
        </p:txBody>
      </p:sp>
    </p:spTree>
    <p:extLst>
      <p:ext uri="{BB962C8B-B14F-4D97-AF65-F5344CB8AC3E}">
        <p14:creationId xmlns:p14="http://schemas.microsoft.com/office/powerpoint/2010/main" val="42306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74440" cy="6178698"/>
          </a:xfrm>
        </p:spPr>
        <p:txBody>
          <a:bodyPr>
            <a:normAutofit/>
          </a:bodyPr>
          <a:lstStyle/>
          <a:p>
            <a:r>
              <a:rPr kumimoji="1" lang="ja-JP" altLang="en-US" sz="3600" dirty="0" smtClean="0"/>
              <a:t>核分裂物質の更なる崩壊</a:t>
            </a:r>
            <a:endParaRPr kumimoji="1" lang="ja-JP" altLang="en-US" sz="3600"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75528"/>
            <a:ext cx="5919532" cy="6595336"/>
          </a:xfrm>
        </p:spPr>
      </p:pic>
    </p:spTree>
    <p:extLst>
      <p:ext uri="{BB962C8B-B14F-4D97-AF65-F5344CB8AC3E}">
        <p14:creationId xmlns:p14="http://schemas.microsoft.com/office/powerpoint/2010/main" val="378231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原発と原爆　まとめ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原発も原爆も同じ原料が使われ、同じ廃棄物を出します。</a:t>
            </a:r>
            <a:endParaRPr kumimoji="1" lang="en-US" altLang="ja-JP" dirty="0" smtClean="0"/>
          </a:p>
          <a:p>
            <a:r>
              <a:rPr lang="ja-JP" altLang="en-US" dirty="0"/>
              <a:t>廃棄物</a:t>
            </a:r>
            <a:r>
              <a:rPr lang="ja-JP" altLang="en-US" dirty="0" smtClean="0"/>
              <a:t>の</a:t>
            </a:r>
            <a:r>
              <a:rPr lang="ja-JP" altLang="en-US" dirty="0"/>
              <a:t>処理</a:t>
            </a:r>
            <a:r>
              <a:rPr lang="ja-JP" altLang="en-US" dirty="0" smtClean="0"/>
              <a:t>を人類は出来ません。</a:t>
            </a:r>
            <a:endParaRPr kumimoji="1" lang="en-US" altLang="ja-JP" dirty="0" smtClean="0"/>
          </a:p>
          <a:p>
            <a:r>
              <a:rPr kumimoji="1" lang="ja-JP" altLang="en-US" dirty="0" smtClean="0"/>
              <a:t>原発はお湯を温めて蒸気を出し、タービンを回すものだけのものです。</a:t>
            </a:r>
            <a:endParaRPr kumimoji="1" lang="en-US" altLang="ja-JP" dirty="0" smtClean="0"/>
          </a:p>
          <a:p>
            <a:r>
              <a:rPr lang="ja-JP" altLang="en-US" dirty="0"/>
              <a:t>原発の原料</a:t>
            </a:r>
            <a:r>
              <a:rPr lang="ja-JP" altLang="en-US" dirty="0" smtClean="0"/>
              <a:t>を生成する為に、世界中</a:t>
            </a:r>
            <a:r>
              <a:rPr lang="ja-JP" altLang="en-US" dirty="0" smtClean="0"/>
              <a:t>のウラン鉱の地元</a:t>
            </a:r>
            <a:r>
              <a:rPr lang="ja-JP" altLang="en-US" dirty="0" smtClean="0"/>
              <a:t>民が放射能汚染で苦しんでいます。</a:t>
            </a:r>
            <a:endParaRPr lang="en-US" altLang="ja-JP" dirty="0" smtClean="0"/>
          </a:p>
          <a:p>
            <a:r>
              <a:rPr kumimoji="1" lang="ja-JP" altLang="en-US" dirty="0"/>
              <a:t>原発</a:t>
            </a:r>
            <a:r>
              <a:rPr kumimoji="1" lang="ja-JP" altLang="en-US" dirty="0" smtClean="0"/>
              <a:t>で</a:t>
            </a:r>
            <a:r>
              <a:rPr kumimoji="1" lang="ja-JP" altLang="en-US" dirty="0"/>
              <a:t>働く</a:t>
            </a:r>
            <a:r>
              <a:rPr kumimoji="1" lang="ja-JP" altLang="en-US" dirty="0" smtClean="0"/>
              <a:t>人</a:t>
            </a:r>
            <a:r>
              <a:rPr lang="ja-JP" altLang="en-US" dirty="0" smtClean="0"/>
              <a:t>も、放射能の被害を受け続けています。</a:t>
            </a:r>
            <a:endParaRPr kumimoji="1" lang="ja-JP" altLang="en-US" dirty="0"/>
          </a:p>
        </p:txBody>
      </p:sp>
    </p:spTree>
    <p:extLst>
      <p:ext uri="{BB962C8B-B14F-4D97-AF65-F5344CB8AC3E}">
        <p14:creationId xmlns:p14="http://schemas.microsoft.com/office/powerpoint/2010/main" val="244022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放射性廃棄物の問題</a:t>
            </a:r>
            <a:endParaRPr kumimoji="1" lang="ja-JP" altLang="en-US" dirty="0"/>
          </a:p>
        </p:txBody>
      </p:sp>
      <p:sp>
        <p:nvSpPr>
          <p:cNvPr id="3" name="コンテンツ プレースホルダー 2"/>
          <p:cNvSpPr>
            <a:spLocks noGrp="1"/>
          </p:cNvSpPr>
          <p:nvPr>
            <p:ph idx="1"/>
          </p:nvPr>
        </p:nvSpPr>
        <p:spPr>
          <a:xfrm>
            <a:off x="457200" y="1268760"/>
            <a:ext cx="8507288" cy="5328592"/>
          </a:xfrm>
        </p:spPr>
        <p:txBody>
          <a:bodyPr>
            <a:normAutofit fontScale="92500" lnSpcReduction="20000"/>
          </a:bodyPr>
          <a:lstStyle/>
          <a:p>
            <a:pPr marL="0" indent="0">
              <a:buNone/>
            </a:pPr>
            <a:r>
              <a:rPr lang="ja-JP" altLang="en-US" dirty="0" smtClean="0"/>
              <a:t>従来、</a:t>
            </a:r>
            <a:r>
              <a:rPr kumimoji="1" lang="ja-JP" altLang="en-US" dirty="0" smtClean="0"/>
              <a:t>政府はガラス固化体として地中に埋めるとしていました。これには、次のような問題がありました。</a:t>
            </a:r>
            <a:endParaRPr kumimoji="1" lang="en-US" altLang="ja-JP" dirty="0" smtClean="0"/>
          </a:p>
          <a:p>
            <a:pPr marL="0" indent="0">
              <a:buNone/>
            </a:pPr>
            <a:r>
              <a:rPr lang="ja-JP" altLang="en-US" dirty="0" smtClean="0"/>
              <a:t>①　使用済み燃料棒を壊して、閉じこめていた放射性廃棄物を曝して、ガラス固化体にする為、更なる汚染が広がる。</a:t>
            </a:r>
            <a:endParaRPr lang="en-US" altLang="ja-JP" dirty="0" smtClean="0"/>
          </a:p>
          <a:p>
            <a:pPr marL="0" indent="0">
              <a:buNone/>
            </a:pPr>
            <a:r>
              <a:rPr kumimoji="1" lang="ja-JP" altLang="en-US" dirty="0" smtClean="0"/>
              <a:t>②ガラス固化体自身は発熱が高く、</a:t>
            </a:r>
            <a:r>
              <a:rPr kumimoji="1" lang="en-US" altLang="ja-JP" dirty="0" smtClean="0"/>
              <a:t>100</a:t>
            </a:r>
            <a:r>
              <a:rPr kumimoji="1" lang="ja-JP" altLang="en-US" dirty="0" smtClean="0"/>
              <a:t>年間は地中に</a:t>
            </a:r>
            <a:r>
              <a:rPr kumimoji="1" lang="ja-JP" altLang="en-US" dirty="0" smtClean="0"/>
              <a:t>埋められない。</a:t>
            </a:r>
            <a:endParaRPr kumimoji="1" lang="en-US" altLang="ja-JP" dirty="0" smtClean="0"/>
          </a:p>
          <a:p>
            <a:pPr marL="0" indent="0">
              <a:buNone/>
            </a:pPr>
            <a:r>
              <a:rPr lang="ja-JP" altLang="en-US" dirty="0" smtClean="0"/>
              <a:t>③その間、六ヶ所村の貯蔵施設に置かれます。</a:t>
            </a:r>
            <a:endParaRPr lang="en-US" altLang="ja-JP" dirty="0" smtClean="0"/>
          </a:p>
          <a:p>
            <a:pPr marL="0" indent="0">
              <a:buNone/>
            </a:pPr>
            <a:r>
              <a:rPr kumimoji="1" lang="ja-JP" altLang="en-US" dirty="0" smtClean="0"/>
              <a:t>④ガラス固化体はステンレス製の容器に入れているので、高熱長期間保管がどのように影響するか？</a:t>
            </a:r>
            <a:endParaRPr kumimoji="1" lang="en-US" altLang="ja-JP" dirty="0" smtClean="0"/>
          </a:p>
          <a:p>
            <a:pPr marL="0" indent="0">
              <a:buNone/>
            </a:pPr>
            <a:r>
              <a:rPr lang="ja-JP" altLang="en-US" dirty="0" smtClean="0"/>
              <a:t>⑤貯蔵施設では</a:t>
            </a:r>
            <a:r>
              <a:rPr lang="en-US" altLang="ja-JP" dirty="0" smtClean="0"/>
              <a:t>9</a:t>
            </a:r>
            <a:r>
              <a:rPr lang="ja-JP" altLang="en-US" dirty="0" smtClean="0"/>
              <a:t>段に積まれているそうで、相互の作用、容器の破損の可能性を考えると、次の地中処理に無事、持って行けるか疑問。</a:t>
            </a:r>
            <a:endParaRPr kumimoji="1" lang="ja-JP" altLang="en-US" dirty="0"/>
          </a:p>
        </p:txBody>
      </p:sp>
    </p:spTree>
    <p:extLst>
      <p:ext uri="{BB962C8B-B14F-4D97-AF65-F5344CB8AC3E}">
        <p14:creationId xmlns:p14="http://schemas.microsoft.com/office/powerpoint/2010/main" val="3468127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kumimoji="1" lang="ja-JP" altLang="en-US" dirty="0" smtClean="0"/>
              <a:t>六ヶ所村貯蔵施設</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2736"/>
            <a:ext cx="9144000"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79865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508</Words>
  <Application>Microsoft Office PowerPoint</Application>
  <PresentationFormat>画面に合わせる (4:3)</PresentationFormat>
  <Paragraphs>60</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あなたにわかってもらいたい(1)</vt:lpstr>
      <vt:lpstr>両方とも核分裂反応を利用</vt:lpstr>
      <vt:lpstr>ウラン235の核分裂生成物</vt:lpstr>
      <vt:lpstr>燃えないウラン238</vt:lpstr>
      <vt:lpstr>原子炉内での燃料転換</vt:lpstr>
      <vt:lpstr>核分裂物質の更なる崩壊</vt:lpstr>
      <vt:lpstr>原発と原爆　まとめ</vt:lpstr>
      <vt:lpstr>放射性廃棄物の問題</vt:lpstr>
      <vt:lpstr>六ヶ所村貯蔵施設</vt:lpstr>
      <vt:lpstr>PowerPoint プレゼンテーション</vt:lpstr>
      <vt:lpstr>原発の発電出力と使用済み燃料量</vt:lpstr>
      <vt:lpstr>各原発における使用済燃料プールの容量と残り年数</vt:lpstr>
      <vt:lpstr>現在最善と言われている処理法：乾式中間貯蔵</vt:lpstr>
      <vt:lpstr>放射性廃棄物と再処理</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あなたにわかってもらいたい(1)</dc:title>
  <dc:creator>FJ-USER</dc:creator>
  <cp:lastModifiedBy>FJ-USER</cp:lastModifiedBy>
  <cp:revision>33</cp:revision>
  <dcterms:created xsi:type="dcterms:W3CDTF">2012-09-16T01:55:14Z</dcterms:created>
  <dcterms:modified xsi:type="dcterms:W3CDTF">2012-09-20T01:54:24Z</dcterms:modified>
</cp:coreProperties>
</file>