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9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312987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179403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137333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65270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91791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314497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1043397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2809165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62713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310974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E015AF9-DB40-4584-9CFC-BF1CDE78B327}" type="datetimeFigureOut">
              <a:rPr kumimoji="1" lang="ja-JP" altLang="en-US" smtClean="0"/>
              <a:t>2012/9/20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3092401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015AF9-DB40-4584-9CFC-BF1CDE78B327}" type="datetimeFigureOut">
              <a:rPr kumimoji="1" lang="ja-JP" altLang="en-US" smtClean="0"/>
              <a:t>2012/9/20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7B01D-147E-406D-B88A-5C06AEABD0F7}" type="slidenum">
              <a:rPr kumimoji="1" lang="ja-JP" altLang="en-US" smtClean="0"/>
              <a:t>‹#›</a:t>
            </a:fld>
            <a:endParaRPr kumimoji="1" lang="ja-JP" altLang="en-US"/>
          </a:p>
        </p:txBody>
      </p:sp>
    </p:spTree>
    <p:extLst>
      <p:ext uri="{BB962C8B-B14F-4D97-AF65-F5344CB8AC3E}">
        <p14:creationId xmlns:p14="http://schemas.microsoft.com/office/powerpoint/2010/main" val="320101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484784"/>
            <a:ext cx="7772400" cy="1470025"/>
          </a:xfrm>
        </p:spPr>
        <p:txBody>
          <a:bodyPr/>
          <a:lstStyle/>
          <a:p>
            <a:r>
              <a:rPr lang="ja-JP" altLang="en-US" dirty="0"/>
              <a:t>あなた</a:t>
            </a:r>
            <a:r>
              <a:rPr lang="ja-JP" altLang="en-US" dirty="0" smtClean="0"/>
              <a:t>にわかってもらいたい</a:t>
            </a:r>
            <a:r>
              <a:rPr lang="en-US" altLang="ja-JP" dirty="0" smtClean="0"/>
              <a:t>(2)</a:t>
            </a:r>
            <a:endParaRPr kumimoji="1" lang="ja-JP" altLang="en-US" dirty="0"/>
          </a:p>
        </p:txBody>
      </p:sp>
      <p:sp>
        <p:nvSpPr>
          <p:cNvPr id="3" name="サブタイトル 2"/>
          <p:cNvSpPr>
            <a:spLocks noGrp="1"/>
          </p:cNvSpPr>
          <p:nvPr>
            <p:ph type="subTitle" idx="1"/>
          </p:nvPr>
        </p:nvSpPr>
        <p:spPr>
          <a:xfrm>
            <a:off x="1371600" y="3356992"/>
            <a:ext cx="6400800" cy="2281808"/>
          </a:xfrm>
        </p:spPr>
        <p:txBody>
          <a:bodyPr>
            <a:normAutofit/>
          </a:bodyPr>
          <a:lstStyle/>
          <a:p>
            <a:r>
              <a:rPr kumimoji="1" lang="ja-JP" altLang="en-US" sz="4000" b="1" dirty="0" smtClean="0">
                <a:solidFill>
                  <a:schemeClr val="tx1"/>
                </a:solidFill>
              </a:rPr>
              <a:t>原発による発電の費用</a:t>
            </a:r>
            <a:endParaRPr kumimoji="1" lang="ja-JP" altLang="en-US" sz="4000" b="1" dirty="0">
              <a:solidFill>
                <a:schemeClr val="tx1"/>
              </a:solidFill>
            </a:endParaRPr>
          </a:p>
        </p:txBody>
      </p:sp>
    </p:spTree>
    <p:extLst>
      <p:ext uri="{BB962C8B-B14F-4D97-AF65-F5344CB8AC3E}">
        <p14:creationId xmlns:p14="http://schemas.microsoft.com/office/powerpoint/2010/main" val="340745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電力会社の利益算出方法</a:t>
            </a:r>
            <a:endParaRPr kumimoji="1" lang="ja-JP" altLang="en-US" dirty="0"/>
          </a:p>
        </p:txBody>
      </p:sp>
      <p:sp>
        <p:nvSpPr>
          <p:cNvPr id="3" name="コンテンツ プレースホルダー 2"/>
          <p:cNvSpPr>
            <a:spLocks noGrp="1"/>
          </p:cNvSpPr>
          <p:nvPr>
            <p:ph idx="1"/>
          </p:nvPr>
        </p:nvSpPr>
        <p:spPr/>
        <p:txBody>
          <a:bodyPr/>
          <a:lstStyle/>
          <a:p>
            <a:r>
              <a:rPr kumimoji="1" lang="ja-JP" altLang="en-US" b="1" dirty="0" smtClean="0"/>
              <a:t>通常の会社</a:t>
            </a:r>
            <a:endParaRPr kumimoji="1" lang="en-US" altLang="ja-JP" b="1" dirty="0" smtClean="0"/>
          </a:p>
          <a:p>
            <a:pPr marL="0" indent="0">
              <a:buNone/>
            </a:pPr>
            <a:r>
              <a:rPr lang="ja-JP" altLang="en-US" b="1" dirty="0" smtClean="0"/>
              <a:t>　　　　　利益＝収入－必要経費</a:t>
            </a:r>
            <a:endParaRPr lang="en-US" altLang="ja-JP" b="1" dirty="0" smtClean="0"/>
          </a:p>
          <a:p>
            <a:pPr marL="0" indent="0">
              <a:buNone/>
            </a:pPr>
            <a:endParaRPr kumimoji="1" lang="en-US" altLang="ja-JP" b="1" dirty="0"/>
          </a:p>
          <a:p>
            <a:r>
              <a:rPr lang="ja-JP" altLang="en-US" b="1" dirty="0" smtClean="0"/>
              <a:t>電力会社</a:t>
            </a:r>
            <a:r>
              <a:rPr lang="en-US" altLang="ja-JP" b="1" dirty="0" smtClean="0"/>
              <a:t>(</a:t>
            </a:r>
            <a:r>
              <a:rPr lang="ja-JP" altLang="en-US" b="1" dirty="0" smtClean="0"/>
              <a:t>総括原価方式）</a:t>
            </a:r>
            <a:endParaRPr lang="en-US" altLang="ja-JP" b="1" dirty="0" smtClean="0"/>
          </a:p>
          <a:p>
            <a:pPr marL="0" indent="0">
              <a:buNone/>
            </a:pPr>
            <a:r>
              <a:rPr kumimoji="1" lang="ja-JP" altLang="en-US" b="1" dirty="0"/>
              <a:t>　</a:t>
            </a:r>
            <a:r>
              <a:rPr kumimoji="1" lang="ja-JP" altLang="en-US" b="1" dirty="0" smtClean="0"/>
              <a:t>　　　　利益＝資産</a:t>
            </a:r>
            <a:r>
              <a:rPr kumimoji="1" lang="en-US" altLang="ja-JP" b="1" dirty="0" smtClean="0"/>
              <a:t>×3%</a:t>
            </a:r>
          </a:p>
          <a:p>
            <a:pPr marL="0" indent="0">
              <a:buNone/>
            </a:pPr>
            <a:r>
              <a:rPr lang="ja-JP" altLang="en-US" b="1" dirty="0"/>
              <a:t>　</a:t>
            </a:r>
            <a:r>
              <a:rPr lang="ja-JP" altLang="en-US" b="1" dirty="0" smtClean="0"/>
              <a:t>　　　　高い施設で電気を作る方が、</a:t>
            </a:r>
            <a:endParaRPr lang="en-US" altLang="ja-JP" b="1" dirty="0" smtClean="0"/>
          </a:p>
          <a:p>
            <a:pPr marL="0" indent="0">
              <a:buNone/>
            </a:pPr>
            <a:r>
              <a:rPr lang="ja-JP" altLang="en-US" b="1" dirty="0"/>
              <a:t>　</a:t>
            </a:r>
            <a:r>
              <a:rPr lang="ja-JP" altLang="en-US" b="1" dirty="0" smtClean="0"/>
              <a:t>　　　　電力会社は儲かる仕組み</a:t>
            </a:r>
            <a:endParaRPr kumimoji="1" lang="ja-JP" altLang="en-US" b="1" dirty="0"/>
          </a:p>
        </p:txBody>
      </p:sp>
    </p:spTree>
    <p:extLst>
      <p:ext uri="{BB962C8B-B14F-4D97-AF65-F5344CB8AC3E}">
        <p14:creationId xmlns:p14="http://schemas.microsoft.com/office/powerpoint/2010/main" val="1422417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60648"/>
            <a:ext cx="8820472" cy="1143000"/>
          </a:xfrm>
        </p:spPr>
        <p:txBody>
          <a:bodyPr>
            <a:noAutofit/>
          </a:bodyPr>
          <a:lstStyle/>
          <a:p>
            <a:r>
              <a:rPr kumimoji="1" lang="ja-JP" altLang="en-US" sz="3600" dirty="0" smtClean="0"/>
              <a:t>電力会社の総括原価方式の利益計算方法</a:t>
            </a:r>
            <a:endParaRPr kumimoji="1" lang="ja-JP" altLang="en-US" sz="3600" dirty="0"/>
          </a:p>
        </p:txBody>
      </p:sp>
      <p:pic>
        <p:nvPicPr>
          <p:cNvPr id="4"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268760"/>
            <a:ext cx="8655576" cy="5214132"/>
          </a:xfrm>
        </p:spPr>
      </p:pic>
      <p:sp>
        <p:nvSpPr>
          <p:cNvPr id="5" name="テキスト ボックス 4"/>
          <p:cNvSpPr txBox="1"/>
          <p:nvPr/>
        </p:nvSpPr>
        <p:spPr>
          <a:xfrm>
            <a:off x="5631762" y="6364148"/>
            <a:ext cx="2751074" cy="369332"/>
          </a:xfrm>
          <a:prstGeom prst="rect">
            <a:avLst/>
          </a:prstGeom>
          <a:noFill/>
        </p:spPr>
        <p:txBody>
          <a:bodyPr wrap="none" rtlCol="0">
            <a:spAutoFit/>
          </a:bodyPr>
          <a:lstStyle/>
          <a:p>
            <a:r>
              <a:rPr kumimoji="1" lang="ja-JP" altLang="en-US" dirty="0" smtClean="0"/>
              <a:t>そもそも総研</a:t>
            </a:r>
            <a:r>
              <a:rPr kumimoji="1" lang="en-US" altLang="ja-JP" dirty="0" smtClean="0"/>
              <a:t>20120721</a:t>
            </a:r>
            <a:r>
              <a:rPr kumimoji="1" lang="ja-JP" altLang="en-US" dirty="0" smtClean="0"/>
              <a:t>より</a:t>
            </a:r>
            <a:endParaRPr kumimoji="1" lang="ja-JP" altLang="en-US" dirty="0"/>
          </a:p>
        </p:txBody>
      </p:sp>
    </p:spTree>
    <p:extLst>
      <p:ext uri="{BB962C8B-B14F-4D97-AF65-F5344CB8AC3E}">
        <p14:creationId xmlns:p14="http://schemas.microsoft.com/office/powerpoint/2010/main" val="2601675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電力会社の利益に貢献する要素</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施設費</a:t>
            </a:r>
            <a:r>
              <a:rPr kumimoji="1" lang="en-US" altLang="ja-JP" dirty="0" smtClean="0"/>
              <a:t>(</a:t>
            </a:r>
            <a:r>
              <a:rPr kumimoji="1" lang="ja-JP" altLang="en-US" dirty="0" smtClean="0"/>
              <a:t>高い方が利益が上がるので、火力発電所より原発になる）</a:t>
            </a:r>
            <a:endParaRPr kumimoji="1" lang="en-US" altLang="ja-JP" dirty="0" smtClean="0"/>
          </a:p>
          <a:p>
            <a:r>
              <a:rPr lang="ja-JP" altLang="en-US" dirty="0"/>
              <a:t>核</a:t>
            </a:r>
            <a:r>
              <a:rPr lang="ja-JP" altLang="en-US" dirty="0" smtClean="0"/>
              <a:t>燃料：</a:t>
            </a:r>
            <a:r>
              <a:rPr kumimoji="1" lang="ja-JP" altLang="en-US" dirty="0" smtClean="0"/>
              <a:t>使用済み</a:t>
            </a:r>
            <a:r>
              <a:rPr kumimoji="1" lang="ja-JP" altLang="en-US" dirty="0"/>
              <a:t>核</a:t>
            </a:r>
            <a:r>
              <a:rPr kumimoji="1" lang="ja-JP" altLang="en-US" dirty="0" smtClean="0"/>
              <a:t>燃料棒も資産として計上されている。</a:t>
            </a:r>
            <a:r>
              <a:rPr kumimoji="1" lang="en-US" altLang="ja-JP" dirty="0" smtClean="0"/>
              <a:t>(</a:t>
            </a:r>
            <a:r>
              <a:rPr kumimoji="1" lang="ja-JP" altLang="en-US" dirty="0" smtClean="0"/>
              <a:t>もんじゅや再処理でリサイクルされる前提のため）</a:t>
            </a:r>
            <a:endParaRPr kumimoji="1" lang="en-US" altLang="ja-JP" dirty="0" smtClean="0"/>
          </a:p>
          <a:p>
            <a:pPr marL="0" indent="0">
              <a:buNone/>
            </a:pPr>
            <a:r>
              <a:rPr lang="ja-JP" altLang="en-US" dirty="0" smtClean="0"/>
              <a:t>　</a:t>
            </a:r>
            <a:r>
              <a:rPr kumimoji="1" lang="ja-JP" altLang="en-US" dirty="0" smtClean="0"/>
              <a:t>これらは、政府が電力会社が原発政策を進めるように誘導するためにとった施策</a:t>
            </a:r>
            <a:endParaRPr kumimoji="1" lang="en-US" altLang="ja-JP" dirty="0" smtClean="0"/>
          </a:p>
          <a:p>
            <a:pPr marL="0" indent="0">
              <a:buNone/>
            </a:pPr>
            <a:r>
              <a:rPr lang="ja-JP" altLang="en-US" dirty="0"/>
              <a:t>　</a:t>
            </a:r>
            <a:r>
              <a:rPr lang="ja-JP" altLang="en-US" dirty="0" smtClean="0"/>
              <a:t>従って、原発を止めると、すべてが負債になり、燃料費もかかりで、会社の財務状況は一挙に悪化する。</a:t>
            </a:r>
            <a:endParaRPr kumimoji="1" lang="en-US" altLang="ja-JP" dirty="0" smtClean="0"/>
          </a:p>
          <a:p>
            <a:endParaRPr kumimoji="1" lang="ja-JP" altLang="en-US" dirty="0"/>
          </a:p>
        </p:txBody>
      </p:sp>
    </p:spTree>
    <p:extLst>
      <p:ext uri="{BB962C8B-B14F-4D97-AF65-F5344CB8AC3E}">
        <p14:creationId xmlns:p14="http://schemas.microsoft.com/office/powerpoint/2010/main" val="2651411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9388" y="1172316"/>
            <a:ext cx="11935795" cy="7200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457200" y="274638"/>
            <a:ext cx="8229600" cy="634082"/>
          </a:xfrm>
        </p:spPr>
        <p:txBody>
          <a:bodyPr>
            <a:normAutofit fontScale="90000"/>
          </a:bodyPr>
          <a:lstStyle/>
          <a:p>
            <a:r>
              <a:rPr kumimoji="1" lang="ja-JP" altLang="en-US" sz="3600" dirty="0" smtClean="0"/>
              <a:t>原発単価は安いとよく言われま</a:t>
            </a:r>
            <a:r>
              <a:rPr lang="ja-JP" altLang="en-US" sz="3600" dirty="0"/>
              <a:t>すが？</a:t>
            </a:r>
            <a:endParaRPr kumimoji="1" lang="ja-JP" altLang="en-US" sz="3600" dirty="0"/>
          </a:p>
        </p:txBody>
      </p:sp>
      <p:sp>
        <p:nvSpPr>
          <p:cNvPr id="3" name="コンテンツ プレースホルダー 2"/>
          <p:cNvSpPr>
            <a:spLocks noGrp="1"/>
          </p:cNvSpPr>
          <p:nvPr>
            <p:ph idx="1"/>
          </p:nvPr>
        </p:nvSpPr>
        <p:spPr>
          <a:xfrm>
            <a:off x="467544" y="980728"/>
            <a:ext cx="8229600" cy="522510"/>
          </a:xfrm>
        </p:spPr>
        <p:txBody>
          <a:bodyPr>
            <a:normAutofit fontScale="92500" lnSpcReduction="10000"/>
          </a:bodyPr>
          <a:lstStyle/>
          <a:p>
            <a:pPr marL="0" indent="0">
              <a:buNone/>
            </a:pPr>
            <a:r>
              <a:rPr lang="ja-JP" altLang="en-US" b="1" dirty="0" smtClean="0"/>
              <a:t>東電</a:t>
            </a:r>
            <a:r>
              <a:rPr kumimoji="1" lang="ja-JP" altLang="en-US" b="1" dirty="0" smtClean="0"/>
              <a:t>が設置許可申請時に出した単価</a:t>
            </a:r>
            <a:endParaRPr kumimoji="1" lang="ja-JP" altLang="en-US" b="1" dirty="0"/>
          </a:p>
        </p:txBody>
      </p:sp>
    </p:spTree>
    <p:extLst>
      <p:ext uri="{BB962C8B-B14F-4D97-AF65-F5344CB8AC3E}">
        <p14:creationId xmlns:p14="http://schemas.microsoft.com/office/powerpoint/2010/main" val="84517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電気料金まとめ</a:t>
            </a:r>
            <a:endParaRPr kumimoji="1" lang="ja-JP" altLang="en-US" dirty="0"/>
          </a:p>
        </p:txBody>
      </p:sp>
      <p:sp>
        <p:nvSpPr>
          <p:cNvPr id="3" name="コンテンツ プレースホルダー 2"/>
          <p:cNvSpPr>
            <a:spLocks noGrp="1"/>
          </p:cNvSpPr>
          <p:nvPr>
            <p:ph idx="1"/>
          </p:nvPr>
        </p:nvSpPr>
        <p:spPr>
          <a:xfrm>
            <a:off x="457200" y="1340768"/>
            <a:ext cx="8229600" cy="5328592"/>
          </a:xfrm>
        </p:spPr>
        <p:txBody>
          <a:bodyPr>
            <a:normAutofit fontScale="85000" lnSpcReduction="10000"/>
          </a:bodyPr>
          <a:lstStyle/>
          <a:p>
            <a:r>
              <a:rPr kumimoji="1" lang="ja-JP" altLang="en-US" dirty="0" smtClean="0"/>
              <a:t>電気料金は、総括原価方式と言う一般社会では考えられない方式で、利益を算出し、経費を上乗せして、出されています。</a:t>
            </a:r>
            <a:endParaRPr kumimoji="1" lang="en-US" altLang="ja-JP" dirty="0" smtClean="0"/>
          </a:p>
          <a:p>
            <a:r>
              <a:rPr lang="ja-JP" altLang="en-US" dirty="0" smtClean="0"/>
              <a:t>従って</a:t>
            </a:r>
            <a:r>
              <a:rPr lang="ja-JP" altLang="en-US" dirty="0"/>
              <a:t>、</a:t>
            </a:r>
            <a:r>
              <a:rPr lang="ja-JP" altLang="en-US" dirty="0" smtClean="0"/>
              <a:t>高い重油でも</a:t>
            </a:r>
            <a:r>
              <a:rPr lang="en-US" altLang="ja-JP" dirty="0" smtClean="0"/>
              <a:t>LNG</a:t>
            </a:r>
            <a:r>
              <a:rPr lang="ja-JP" altLang="en-US" dirty="0" smtClean="0"/>
              <a:t>でも値引きをして購入しようと考える必要はありません。それ故、他国に比べ高い原料費になっています。</a:t>
            </a:r>
            <a:endParaRPr lang="en-US" altLang="ja-JP" dirty="0" smtClean="0"/>
          </a:p>
          <a:p>
            <a:r>
              <a:rPr kumimoji="1" lang="ja-JP" altLang="en-US" dirty="0" smtClean="0"/>
              <a:t>原発を推進するために、お金のかかる施設の発電ほど、儲かる仕組みになっています。</a:t>
            </a:r>
            <a:endParaRPr kumimoji="1" lang="en-US" altLang="ja-JP" dirty="0" smtClean="0"/>
          </a:p>
          <a:p>
            <a:r>
              <a:rPr lang="ja-JP" altLang="en-US" dirty="0" smtClean="0"/>
              <a:t>使用済み</a:t>
            </a:r>
            <a:r>
              <a:rPr lang="ja-JP" altLang="en-US" dirty="0"/>
              <a:t>核</a:t>
            </a:r>
            <a:r>
              <a:rPr lang="ja-JP" altLang="en-US" dirty="0" smtClean="0"/>
              <a:t>燃料棒が</a:t>
            </a:r>
            <a:r>
              <a:rPr lang="ja-JP" altLang="en-US" dirty="0"/>
              <a:t>資産</a:t>
            </a:r>
            <a:r>
              <a:rPr lang="ja-JP" altLang="en-US" dirty="0" smtClean="0"/>
              <a:t>に計上されているため、脱原発でも、核燃料リサイクルは進めるという矛盾を生じています</a:t>
            </a:r>
            <a:r>
              <a:rPr lang="ja-JP" altLang="en-US" dirty="0" smtClean="0"/>
              <a:t>。</a:t>
            </a:r>
            <a:endParaRPr lang="en-US" altLang="ja-JP" dirty="0" smtClean="0"/>
          </a:p>
          <a:p>
            <a:r>
              <a:rPr kumimoji="1" lang="ja-JP" altLang="en-US" dirty="0" smtClean="0"/>
              <a:t>原発が安いと言われていますが、事故以前でも、設置許可申請書からの単価は、</a:t>
            </a:r>
            <a:r>
              <a:rPr kumimoji="1" lang="en-US" altLang="ja-JP" dirty="0" smtClean="0"/>
              <a:t>20</a:t>
            </a:r>
            <a:r>
              <a:rPr kumimoji="1" lang="ja-JP" altLang="en-US" dirty="0" smtClean="0"/>
              <a:t>円近くかかっています。</a:t>
            </a:r>
            <a:endParaRPr kumimoji="1" lang="ja-JP" altLang="en-US" dirty="0"/>
          </a:p>
        </p:txBody>
      </p:sp>
    </p:spTree>
    <p:extLst>
      <p:ext uri="{BB962C8B-B14F-4D97-AF65-F5344CB8AC3E}">
        <p14:creationId xmlns:p14="http://schemas.microsoft.com/office/powerpoint/2010/main" val="152714083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TotalTime>
  <Words>242</Words>
  <Application>Microsoft Office PowerPoint</Application>
  <PresentationFormat>画面に合わせる (4:3)</PresentationFormat>
  <Paragraphs>25</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あなたにわかってもらいたい(2)</vt:lpstr>
      <vt:lpstr>電力会社の利益算出方法</vt:lpstr>
      <vt:lpstr>電力会社の総括原価方式の利益計算方法</vt:lpstr>
      <vt:lpstr>電力会社の利益に貢献する要素</vt:lpstr>
      <vt:lpstr>原発単価は安いとよく言われますが？</vt:lpstr>
      <vt:lpstr>電気料金まとめ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あなたにわかってもらいたい(2)</dc:title>
  <dc:creator>FJ-USER</dc:creator>
  <cp:lastModifiedBy>FJ-USER</cp:lastModifiedBy>
  <cp:revision>9</cp:revision>
  <dcterms:created xsi:type="dcterms:W3CDTF">2012-09-16T07:24:44Z</dcterms:created>
  <dcterms:modified xsi:type="dcterms:W3CDTF">2012-09-20T01:57:29Z</dcterms:modified>
</cp:coreProperties>
</file>